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9"/>
  </p:notesMasterIdLst>
  <p:sldIdLst>
    <p:sldId id="256" r:id="rId2"/>
    <p:sldId id="465" r:id="rId3"/>
    <p:sldId id="529" r:id="rId4"/>
    <p:sldId id="527" r:id="rId5"/>
    <p:sldId id="466" r:id="rId6"/>
    <p:sldId id="518" r:id="rId7"/>
    <p:sldId id="475" r:id="rId8"/>
    <p:sldId id="474" r:id="rId9"/>
    <p:sldId id="473" r:id="rId10"/>
    <p:sldId id="519" r:id="rId11"/>
    <p:sldId id="520" r:id="rId12"/>
    <p:sldId id="497" r:id="rId13"/>
    <p:sldId id="498" r:id="rId14"/>
    <p:sldId id="499" r:id="rId15"/>
    <p:sldId id="500" r:id="rId16"/>
    <p:sldId id="501" r:id="rId17"/>
    <p:sldId id="502" r:id="rId18"/>
    <p:sldId id="503" r:id="rId19"/>
    <p:sldId id="504" r:id="rId20"/>
    <p:sldId id="505" r:id="rId21"/>
    <p:sldId id="506" r:id="rId22"/>
    <p:sldId id="507" r:id="rId23"/>
    <p:sldId id="508" r:id="rId24"/>
    <p:sldId id="509" r:id="rId25"/>
    <p:sldId id="510" r:id="rId26"/>
    <p:sldId id="511" r:id="rId27"/>
    <p:sldId id="512" r:id="rId28"/>
    <p:sldId id="394" r:id="rId29"/>
    <p:sldId id="514" r:id="rId30"/>
    <p:sldId id="513" r:id="rId31"/>
    <p:sldId id="521" r:id="rId32"/>
    <p:sldId id="469" r:id="rId33"/>
    <p:sldId id="470" r:id="rId34"/>
    <p:sldId id="471" r:id="rId35"/>
    <p:sldId id="494" r:id="rId36"/>
    <p:sldId id="530" r:id="rId37"/>
    <p:sldId id="531" r:id="rId38"/>
    <p:sldId id="532" r:id="rId39"/>
    <p:sldId id="533" r:id="rId40"/>
    <p:sldId id="536" r:id="rId41"/>
    <p:sldId id="537" r:id="rId42"/>
    <p:sldId id="534" r:id="rId43"/>
    <p:sldId id="549" r:id="rId44"/>
    <p:sldId id="545" r:id="rId45"/>
    <p:sldId id="546" r:id="rId46"/>
    <p:sldId id="547" r:id="rId47"/>
    <p:sldId id="548" r:id="rId48"/>
  </p:sldIdLst>
  <p:sldSz cx="12192000" cy="6858000"/>
  <p:notesSz cx="6797675" cy="987425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86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81E3EC-44F5-41DF-A46D-634EA74FB3F3}" type="datetimeFigureOut">
              <a:rPr lang="en-GB" smtClean="0"/>
              <a:t>24/03/2020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6563" y="1233488"/>
            <a:ext cx="5924550" cy="3333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51983"/>
            <a:ext cx="5438140" cy="388798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CDB633-12FC-4CB8-951D-69B29D686A0C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14451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65745-7E53-4F08-A5AB-5EEFB1E2768E}" type="datetime1">
              <a:rPr lang="en-GB" smtClean="0"/>
              <a:t>24/03/2020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72B23-EEAC-463F-AF1A-5ED2BE293D14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41051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71129-8B18-45BE-92AD-6ECD6725023A}" type="datetime1">
              <a:rPr lang="en-GB" smtClean="0"/>
              <a:t>24/03/2020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72B23-EEAC-463F-AF1A-5ED2BE293D14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62107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F03D3-A552-4DB4-982D-2BA349511E62}" type="datetime1">
              <a:rPr lang="en-GB" smtClean="0"/>
              <a:t>24/03/2020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72B23-EEAC-463F-AF1A-5ED2BE293D14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77513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15A90-15F6-4842-AB5C-7EFE008A8DF0}" type="datetime1">
              <a:rPr lang="en-GB" smtClean="0"/>
              <a:t>24/03/2020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72B23-EEAC-463F-AF1A-5ED2BE293D14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08506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889DD-624D-4447-888D-5EC367FA215C}" type="datetime1">
              <a:rPr lang="en-GB" smtClean="0"/>
              <a:t>24/03/2020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72B23-EEAC-463F-AF1A-5ED2BE293D14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22065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CC62A-4CF9-4D18-A1D0-06357419EB98}" type="datetime1">
              <a:rPr lang="en-GB" smtClean="0"/>
              <a:t>24/03/2020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72B23-EEAC-463F-AF1A-5ED2BE293D14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52730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760FF-0321-4157-B503-5AA8C13A17A8}" type="datetime1">
              <a:rPr lang="en-GB" smtClean="0"/>
              <a:t>24/03/2020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72B23-EEAC-463F-AF1A-5ED2BE293D14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44572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FA563-1411-48E5-80D9-67175AFC15CF}" type="datetime1">
              <a:rPr lang="en-GB" smtClean="0"/>
              <a:t>24/03/2020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72B23-EEAC-463F-AF1A-5ED2BE293D14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1469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5C9A7-C2C6-439C-95BB-4FC97EE00DD7}" type="datetime1">
              <a:rPr lang="en-GB" smtClean="0"/>
              <a:t>24/03/2020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72B23-EEAC-463F-AF1A-5ED2BE293D14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39214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35F17-C7B0-4A85-B72D-00F304EDC3CA}" type="datetime1">
              <a:rPr lang="en-GB" smtClean="0"/>
              <a:t>24/03/2020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72B23-EEAC-463F-AF1A-5ED2BE293D14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68378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2A62B-A5A9-4CC0-9B9C-10014F193DB2}" type="datetime1">
              <a:rPr lang="en-GB" smtClean="0"/>
              <a:t>24/03/2020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72B23-EEAC-463F-AF1A-5ED2BE293D14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21473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7767A1-E044-4F1F-B365-5D13CFD5E4E5}" type="datetime1">
              <a:rPr lang="en-GB" smtClean="0"/>
              <a:t>24/03/2020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B72B23-EEAC-463F-AF1A-5ED2BE293D14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7288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openknowledge.worldbank.org/bitstream/handle/10986/16389/9781464801211.pdf?sequence=1&amp;isAllowed=y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hyperlink" Target="https://www.worldbank.org/en/publication/wdr2017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8800" y="896111"/>
            <a:ext cx="10795000" cy="2139697"/>
          </a:xfrm>
        </p:spPr>
        <p:txBody>
          <a:bodyPr>
            <a:normAutofit/>
          </a:bodyPr>
          <a:lstStyle/>
          <a:p>
            <a:r>
              <a:rPr lang="en-GB" dirty="0"/>
              <a:t>INTRODUÇÃO À ANÁLISE DE ECONOMIA </a:t>
            </a:r>
            <a:r>
              <a:rPr lang="en-GB" dirty="0" err="1"/>
              <a:t>POLíTICA</a:t>
            </a:r>
            <a:r>
              <a:rPr lang="en-GB" dirty="0"/>
              <a:t> (AEP)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835400"/>
            <a:ext cx="9144000" cy="1892300"/>
          </a:xfrm>
        </p:spPr>
        <p:txBody>
          <a:bodyPr>
            <a:normAutofit fontScale="92500" lnSpcReduction="20000"/>
          </a:bodyPr>
          <a:lstStyle/>
          <a:p>
            <a:endParaRPr lang="en-GB" dirty="0"/>
          </a:p>
          <a:p>
            <a:r>
              <a:rPr lang="pt-PT" dirty="0"/>
              <a:t>Métodos de Investigação em Economia Internacional</a:t>
            </a:r>
          </a:p>
          <a:p>
            <a:r>
              <a:rPr lang="pt-PT" dirty="0"/>
              <a:t>Mestrado Economia Internacional </a:t>
            </a:r>
            <a:r>
              <a:rPr lang="pt-PT"/>
              <a:t>e Estudos Europeus </a:t>
            </a:r>
            <a:endParaRPr lang="pt-PT" dirty="0"/>
          </a:p>
          <a:p>
            <a:r>
              <a:rPr lang="pt-PT" dirty="0"/>
              <a:t>ISEG, Universidade de Lisboa</a:t>
            </a:r>
          </a:p>
          <a:p>
            <a:r>
              <a:rPr lang="pt-PT" dirty="0"/>
              <a:t>24.03.2020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72B23-EEAC-463F-AF1A-5ED2BE293D14}" type="slidenum">
              <a:rPr lang="en-GB" smtClean="0"/>
              <a:t>1</a:t>
            </a:fld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86181" y="293942"/>
            <a:ext cx="1902117" cy="835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2823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95037"/>
            <a:ext cx="9055100" cy="835223"/>
          </a:xfrm>
        </p:spPr>
        <p:txBody>
          <a:bodyPr>
            <a:normAutofit/>
          </a:bodyPr>
          <a:lstStyle/>
          <a:p>
            <a:pPr algn="ctr"/>
            <a:r>
              <a:rPr lang="en-GB" b="1" dirty="0"/>
              <a:t> AEP: METODOLOGIAS (1)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4804" y="1180730"/>
            <a:ext cx="9298496" cy="5540746"/>
          </a:xfrm>
        </p:spPr>
        <p:txBody>
          <a:bodyPr>
            <a:noAutofit/>
          </a:bodyPr>
          <a:lstStyle/>
          <a:p>
            <a:pPr lvl="1">
              <a:buFontTx/>
              <a:buChar char="-"/>
            </a:pPr>
            <a:r>
              <a:rPr lang="en-GB" b="1" dirty="0" err="1"/>
              <a:t>Método</a:t>
            </a:r>
            <a:r>
              <a:rPr lang="en-GB" b="1" dirty="0"/>
              <a:t> </a:t>
            </a:r>
            <a:r>
              <a:rPr lang="en-GB" b="1" dirty="0" err="1"/>
              <a:t>Quantitativo</a:t>
            </a:r>
            <a:r>
              <a:rPr lang="en-GB" dirty="0"/>
              <a:t>: </a:t>
            </a:r>
            <a:r>
              <a:rPr lang="en-GB" dirty="0" err="1"/>
              <a:t>definição</a:t>
            </a:r>
            <a:r>
              <a:rPr lang="en-GB" dirty="0"/>
              <a:t> de </a:t>
            </a:r>
            <a:r>
              <a:rPr lang="en-GB" dirty="0" err="1"/>
              <a:t>indicadores</a:t>
            </a:r>
            <a:r>
              <a:rPr lang="en-GB" dirty="0"/>
              <a:t>, </a:t>
            </a:r>
            <a:r>
              <a:rPr lang="en-GB" dirty="0" err="1"/>
              <a:t>tamanho</a:t>
            </a:r>
            <a:r>
              <a:rPr lang="en-GB" dirty="0"/>
              <a:t> das </a:t>
            </a:r>
            <a:r>
              <a:rPr lang="en-GB" dirty="0" err="1"/>
              <a:t>amostras</a:t>
            </a:r>
            <a:r>
              <a:rPr lang="en-GB" dirty="0"/>
              <a:t>, </a:t>
            </a:r>
            <a:r>
              <a:rPr lang="en-GB" dirty="0" err="1"/>
              <a:t>margens</a:t>
            </a:r>
            <a:r>
              <a:rPr lang="en-GB" dirty="0"/>
              <a:t> de </a:t>
            </a:r>
            <a:r>
              <a:rPr lang="en-GB" dirty="0" err="1"/>
              <a:t>erro</a:t>
            </a:r>
            <a:r>
              <a:rPr lang="en-GB" dirty="0"/>
              <a:t> </a:t>
            </a:r>
            <a:r>
              <a:rPr lang="en-GB" dirty="0" err="1"/>
              <a:t>estatístico</a:t>
            </a:r>
            <a:r>
              <a:rPr lang="en-GB" dirty="0"/>
              <a:t>, </a:t>
            </a:r>
            <a:r>
              <a:rPr lang="en-GB" dirty="0" err="1"/>
              <a:t>qualidade</a:t>
            </a:r>
            <a:r>
              <a:rPr lang="en-GB" dirty="0"/>
              <a:t> do </a:t>
            </a:r>
            <a:r>
              <a:rPr lang="en-GB" dirty="0" err="1"/>
              <a:t>modelo</a:t>
            </a:r>
            <a:r>
              <a:rPr lang="en-GB" dirty="0"/>
              <a:t> </a:t>
            </a:r>
            <a:r>
              <a:rPr lang="en-GB" dirty="0" err="1"/>
              <a:t>adoptado</a:t>
            </a:r>
            <a:r>
              <a:rPr lang="en-GB" dirty="0"/>
              <a:t>/</a:t>
            </a:r>
            <a:r>
              <a:rPr lang="en-GB" dirty="0" err="1"/>
              <a:t>construido</a:t>
            </a:r>
            <a:r>
              <a:rPr lang="en-GB" dirty="0"/>
              <a:t>, etc – é </a:t>
            </a:r>
            <a:r>
              <a:rPr lang="en-GB" dirty="0" err="1"/>
              <a:t>importante</a:t>
            </a:r>
            <a:r>
              <a:rPr lang="en-GB" dirty="0"/>
              <a:t> mas </a:t>
            </a:r>
            <a:r>
              <a:rPr lang="en-GB" dirty="0" err="1"/>
              <a:t>não</a:t>
            </a:r>
            <a:r>
              <a:rPr lang="en-GB" dirty="0"/>
              <a:t> é </a:t>
            </a:r>
            <a:r>
              <a:rPr lang="en-GB" dirty="0" err="1"/>
              <a:t>mais</a:t>
            </a:r>
            <a:r>
              <a:rPr lang="en-GB" dirty="0"/>
              <a:t> </a:t>
            </a:r>
            <a:r>
              <a:rPr lang="en-GB" dirty="0" err="1"/>
              <a:t>importante</a:t>
            </a:r>
            <a:r>
              <a:rPr lang="en-GB" dirty="0"/>
              <a:t> que a </a:t>
            </a:r>
            <a:r>
              <a:rPr lang="en-GB" dirty="0" err="1"/>
              <a:t>análise</a:t>
            </a:r>
            <a:r>
              <a:rPr lang="en-GB" dirty="0"/>
              <a:t> </a:t>
            </a:r>
            <a:r>
              <a:rPr lang="en-GB" dirty="0" err="1"/>
              <a:t>qualitativa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AEP. </a:t>
            </a:r>
          </a:p>
          <a:p>
            <a:pPr lvl="1">
              <a:buFontTx/>
              <a:buChar char="-"/>
            </a:pPr>
            <a:endParaRPr lang="en-GB" b="1" dirty="0"/>
          </a:p>
          <a:p>
            <a:pPr lvl="1">
              <a:buFontTx/>
              <a:buChar char="-"/>
            </a:pPr>
            <a:r>
              <a:rPr lang="en-GB" b="1" dirty="0" err="1"/>
              <a:t>Método</a:t>
            </a:r>
            <a:r>
              <a:rPr lang="en-GB" b="1" dirty="0"/>
              <a:t> </a:t>
            </a:r>
            <a:r>
              <a:rPr lang="en-GB" b="1" dirty="0" err="1"/>
              <a:t>Qualitativo</a:t>
            </a:r>
            <a:r>
              <a:rPr lang="en-GB" dirty="0"/>
              <a:t>: a data “</a:t>
            </a:r>
            <a:r>
              <a:rPr lang="en-GB" dirty="0" err="1"/>
              <a:t>crua</a:t>
            </a:r>
            <a:r>
              <a:rPr lang="en-GB" dirty="0"/>
              <a:t>” que </a:t>
            </a:r>
            <a:r>
              <a:rPr lang="en-GB" dirty="0" err="1"/>
              <a:t>alimenta</a:t>
            </a:r>
            <a:r>
              <a:rPr lang="en-GB" dirty="0"/>
              <a:t> a </a:t>
            </a:r>
            <a:r>
              <a:rPr lang="en-GB" dirty="0" err="1"/>
              <a:t>análise</a:t>
            </a:r>
            <a:r>
              <a:rPr lang="en-GB" dirty="0"/>
              <a:t> tem a </a:t>
            </a:r>
            <a:r>
              <a:rPr lang="en-GB" dirty="0" err="1"/>
              <a:t>sua</a:t>
            </a:r>
            <a:r>
              <a:rPr lang="en-GB" dirty="0"/>
              <a:t> </a:t>
            </a:r>
            <a:r>
              <a:rPr lang="en-GB" dirty="0" err="1"/>
              <a:t>origem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informação</a:t>
            </a:r>
            <a:r>
              <a:rPr lang="en-GB" dirty="0"/>
              <a:t> e </a:t>
            </a:r>
            <a:r>
              <a:rPr lang="en-GB" dirty="0" err="1"/>
              <a:t>perspectivas</a:t>
            </a:r>
            <a:r>
              <a:rPr lang="en-GB" dirty="0"/>
              <a:t> </a:t>
            </a:r>
            <a:r>
              <a:rPr lang="en-GB" dirty="0" err="1"/>
              <a:t>derivadas</a:t>
            </a:r>
            <a:r>
              <a:rPr lang="en-GB" dirty="0"/>
              <a:t> de </a:t>
            </a:r>
            <a:r>
              <a:rPr lang="en-GB" dirty="0" err="1"/>
              <a:t>múltiplas</a:t>
            </a:r>
            <a:r>
              <a:rPr lang="en-GB" dirty="0"/>
              <a:t> </a:t>
            </a:r>
            <a:r>
              <a:rPr lang="en-GB" dirty="0" err="1"/>
              <a:t>entrevistas</a:t>
            </a:r>
            <a:r>
              <a:rPr lang="en-GB" dirty="0"/>
              <a:t> </a:t>
            </a:r>
            <a:r>
              <a:rPr lang="en-GB" dirty="0" err="1"/>
              <a:t>informais</a:t>
            </a:r>
            <a:r>
              <a:rPr lang="en-GB" dirty="0"/>
              <a:t>, </a:t>
            </a:r>
            <a:r>
              <a:rPr lang="en-GB" dirty="0" err="1"/>
              <a:t>usualmente</a:t>
            </a:r>
            <a:r>
              <a:rPr lang="en-GB" dirty="0"/>
              <a:t> </a:t>
            </a:r>
            <a:r>
              <a:rPr lang="en-GB" dirty="0" err="1"/>
              <a:t>conduzidas</a:t>
            </a:r>
            <a:r>
              <a:rPr lang="en-GB" dirty="0"/>
              <a:t> </a:t>
            </a:r>
            <a:r>
              <a:rPr lang="en-GB" dirty="0" err="1"/>
              <a:t>cara</a:t>
            </a:r>
            <a:r>
              <a:rPr lang="en-GB" dirty="0"/>
              <a:t>-a-</a:t>
            </a:r>
            <a:r>
              <a:rPr lang="en-GB" dirty="0" err="1"/>
              <a:t>cara</a:t>
            </a:r>
            <a:r>
              <a:rPr lang="en-GB" dirty="0"/>
              <a:t> e </a:t>
            </a:r>
            <a:r>
              <a:rPr lang="en-GB" dirty="0" err="1"/>
              <a:t>muitas</a:t>
            </a:r>
            <a:r>
              <a:rPr lang="en-GB" dirty="0"/>
              <a:t> </a:t>
            </a:r>
            <a:r>
              <a:rPr lang="en-GB" dirty="0" err="1"/>
              <a:t>vezes</a:t>
            </a:r>
            <a:r>
              <a:rPr lang="en-GB" dirty="0"/>
              <a:t> </a:t>
            </a:r>
            <a:r>
              <a:rPr lang="en-GB" dirty="0" err="1"/>
              <a:t>confidenciais</a:t>
            </a:r>
            <a:endParaRPr lang="en-GB" dirty="0"/>
          </a:p>
          <a:p>
            <a:pPr lvl="1">
              <a:buFontTx/>
              <a:buChar char="-"/>
            </a:pPr>
            <a:endParaRPr lang="en-GB" dirty="0"/>
          </a:p>
          <a:p>
            <a:pPr lvl="1">
              <a:buFontTx/>
              <a:buChar char="-"/>
            </a:pPr>
            <a:r>
              <a:rPr lang="en-GB" b="1" dirty="0"/>
              <a:t>Mas </a:t>
            </a:r>
            <a:r>
              <a:rPr lang="en-GB" b="1" dirty="0" err="1"/>
              <a:t>os</a:t>
            </a:r>
            <a:r>
              <a:rPr lang="en-GB" b="1" dirty="0"/>
              <a:t> </a:t>
            </a:r>
            <a:r>
              <a:rPr lang="en-GB" b="1" dirty="0" err="1"/>
              <a:t>mesmos</a:t>
            </a:r>
            <a:r>
              <a:rPr lang="en-GB" b="1" dirty="0"/>
              <a:t> </a:t>
            </a:r>
            <a:r>
              <a:rPr lang="en-GB" b="1" dirty="0" err="1"/>
              <a:t>princípios</a:t>
            </a:r>
            <a:r>
              <a:rPr lang="en-GB" b="1" dirty="0"/>
              <a:t> </a:t>
            </a:r>
            <a:r>
              <a:rPr lang="en-GB" b="1" dirty="0" err="1"/>
              <a:t>gerais</a:t>
            </a:r>
            <a:r>
              <a:rPr lang="en-GB" b="1" dirty="0"/>
              <a:t> de </a:t>
            </a:r>
            <a:r>
              <a:rPr lang="en-GB" b="1" dirty="0" err="1"/>
              <a:t>validade</a:t>
            </a:r>
            <a:r>
              <a:rPr lang="en-GB" b="1" dirty="0"/>
              <a:t> e </a:t>
            </a:r>
            <a:r>
              <a:rPr lang="en-GB" b="1" dirty="0" err="1"/>
              <a:t>confiança</a:t>
            </a:r>
            <a:r>
              <a:rPr lang="en-GB" b="1" dirty="0"/>
              <a:t> continua a ser </a:t>
            </a:r>
            <a:r>
              <a:rPr lang="en-GB" b="1" dirty="0" err="1"/>
              <a:t>aplicadas</a:t>
            </a:r>
            <a:r>
              <a:rPr lang="en-GB" dirty="0"/>
              <a:t>. No </a:t>
            </a:r>
            <a:r>
              <a:rPr lang="en-GB" dirty="0" err="1"/>
              <a:t>entanto</a:t>
            </a:r>
            <a:r>
              <a:rPr lang="en-GB" dirty="0"/>
              <a:t>, </a:t>
            </a:r>
            <a:r>
              <a:rPr lang="en-GB" dirty="0" err="1"/>
              <a:t>como</a:t>
            </a:r>
            <a:r>
              <a:rPr lang="en-GB" dirty="0"/>
              <a:t> </a:t>
            </a:r>
            <a:r>
              <a:rPr lang="en-GB" dirty="0" err="1"/>
              <a:t>testar</a:t>
            </a:r>
            <a:r>
              <a:rPr lang="en-GB" dirty="0"/>
              <a:t> </a:t>
            </a:r>
            <a:r>
              <a:rPr lang="en-GB" dirty="0" err="1"/>
              <a:t>esses</a:t>
            </a:r>
            <a:r>
              <a:rPr lang="en-GB" dirty="0"/>
              <a:t> </a:t>
            </a:r>
            <a:r>
              <a:rPr lang="en-GB" dirty="0" err="1"/>
              <a:t>princípios</a:t>
            </a:r>
            <a:r>
              <a:rPr lang="en-GB" dirty="0"/>
              <a:t> é </a:t>
            </a:r>
            <a:r>
              <a:rPr lang="en-GB" dirty="0" err="1"/>
              <a:t>feito</a:t>
            </a:r>
            <a:r>
              <a:rPr lang="en-GB" dirty="0"/>
              <a:t> de forma </a:t>
            </a:r>
            <a:r>
              <a:rPr lang="en-GB" dirty="0" err="1"/>
              <a:t>diferente</a:t>
            </a:r>
            <a:r>
              <a:rPr lang="en-GB" dirty="0"/>
              <a:t> um </a:t>
            </a:r>
            <a:r>
              <a:rPr lang="en-GB" dirty="0" err="1"/>
              <a:t>aspecto</a:t>
            </a:r>
            <a:r>
              <a:rPr lang="en-GB" dirty="0"/>
              <a:t> central é </a:t>
            </a:r>
            <a:r>
              <a:rPr lang="en-GB" dirty="0" err="1"/>
              <a:t>saber</a:t>
            </a:r>
            <a:r>
              <a:rPr lang="en-GB" dirty="0"/>
              <a:t> se o </a:t>
            </a:r>
            <a:r>
              <a:rPr lang="en-GB" b="1" dirty="0" err="1"/>
              <a:t>princípio</a:t>
            </a:r>
            <a:r>
              <a:rPr lang="en-GB" b="1" dirty="0"/>
              <a:t> da </a:t>
            </a:r>
            <a:r>
              <a:rPr lang="en-GB" b="1" dirty="0" err="1"/>
              <a:t>triangulação</a:t>
            </a:r>
            <a:r>
              <a:rPr lang="en-GB" b="1" dirty="0"/>
              <a:t> </a:t>
            </a:r>
            <a:r>
              <a:rPr lang="en-GB" b="1" dirty="0" err="1"/>
              <a:t>foi</a:t>
            </a:r>
            <a:r>
              <a:rPr lang="en-GB" b="1" dirty="0"/>
              <a:t> </a:t>
            </a:r>
            <a:r>
              <a:rPr lang="en-GB" b="1" dirty="0" err="1"/>
              <a:t>adequadamente</a:t>
            </a:r>
            <a:r>
              <a:rPr lang="en-GB" b="1" dirty="0"/>
              <a:t> </a:t>
            </a:r>
            <a:r>
              <a:rPr lang="en-GB" b="1" dirty="0" err="1"/>
              <a:t>observado</a:t>
            </a:r>
            <a:r>
              <a:rPr lang="en-GB" b="1" dirty="0"/>
              <a:t> </a:t>
            </a:r>
            <a:r>
              <a:rPr lang="en-GB" b="1" dirty="0" err="1"/>
              <a:t>ou</a:t>
            </a:r>
            <a:r>
              <a:rPr lang="en-GB" b="1" dirty="0"/>
              <a:t> </a:t>
            </a:r>
            <a:r>
              <a:rPr lang="en-GB" b="1" dirty="0" err="1"/>
              <a:t>não</a:t>
            </a:r>
            <a:r>
              <a:rPr lang="en-GB" dirty="0"/>
              <a:t>; </a:t>
            </a:r>
          </a:p>
          <a:p>
            <a:pPr lvl="1">
              <a:buFontTx/>
              <a:buChar char="-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72B23-EEAC-463F-AF1A-5ED2BE293D14}" type="slidenum">
              <a:rPr lang="en-GB" smtClean="0"/>
              <a:t>10</a:t>
            </a:fld>
            <a:endParaRPr lang="en-GB"/>
          </a:p>
        </p:txBody>
      </p:sp>
      <p:pic>
        <p:nvPicPr>
          <p:cNvPr id="6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7963" y="195036"/>
            <a:ext cx="1902117" cy="835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058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9057640" cy="835224"/>
          </a:xfrm>
        </p:spPr>
        <p:txBody>
          <a:bodyPr/>
          <a:lstStyle/>
          <a:p>
            <a:pPr algn="ctr"/>
            <a:r>
              <a:rPr lang="en-GB" b="1" dirty="0"/>
              <a:t> AEP: METODOLOGIAS (2)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31146"/>
            <a:ext cx="8652029" cy="4080373"/>
          </a:xfrm>
        </p:spPr>
        <p:txBody>
          <a:bodyPr>
            <a:normAutofit lnSpcReduction="10000"/>
          </a:bodyPr>
          <a:lstStyle/>
          <a:p>
            <a:pPr marL="457200" lvl="1" indent="0" algn="just">
              <a:buNone/>
            </a:pPr>
            <a:r>
              <a:rPr lang="en-GB" sz="3000" dirty="0"/>
              <a:t>-» </a:t>
            </a:r>
            <a:r>
              <a:rPr lang="en-GB" sz="3000" b="1" dirty="0" err="1"/>
              <a:t>Triangulação</a:t>
            </a:r>
            <a:r>
              <a:rPr lang="en-GB" sz="3000" dirty="0"/>
              <a:t> </a:t>
            </a:r>
            <a:r>
              <a:rPr lang="en-GB" sz="3000" dirty="0" err="1"/>
              <a:t>significa</a:t>
            </a:r>
            <a:r>
              <a:rPr lang="en-GB" sz="3000" dirty="0"/>
              <a:t> </a:t>
            </a:r>
            <a:r>
              <a:rPr lang="en-GB" sz="3000" dirty="0" err="1"/>
              <a:t>cruzar</a:t>
            </a:r>
            <a:r>
              <a:rPr lang="en-GB" sz="3000" dirty="0"/>
              <a:t> </a:t>
            </a:r>
            <a:r>
              <a:rPr lang="en-GB" sz="3000" dirty="0" err="1"/>
              <a:t>informação</a:t>
            </a:r>
            <a:r>
              <a:rPr lang="en-GB" sz="3000" dirty="0"/>
              <a:t> de </a:t>
            </a:r>
            <a:r>
              <a:rPr lang="en-GB" sz="3000" dirty="0" err="1"/>
              <a:t>fontes</a:t>
            </a:r>
            <a:r>
              <a:rPr lang="en-GB" sz="3000" dirty="0"/>
              <a:t> </a:t>
            </a:r>
            <a:r>
              <a:rPr lang="en-GB" sz="3000" dirty="0" err="1"/>
              <a:t>diferentes</a:t>
            </a:r>
            <a:r>
              <a:rPr lang="en-GB" sz="3000" dirty="0"/>
              <a:t> e </a:t>
            </a:r>
            <a:r>
              <a:rPr lang="en-GB" sz="3000" dirty="0" err="1"/>
              <a:t>avaliar</a:t>
            </a:r>
            <a:r>
              <a:rPr lang="en-GB" sz="3000" dirty="0"/>
              <a:t> a </a:t>
            </a:r>
            <a:r>
              <a:rPr lang="en-GB" sz="3000" dirty="0" err="1"/>
              <a:t>sua</a:t>
            </a:r>
            <a:r>
              <a:rPr lang="en-GB" sz="3000" dirty="0"/>
              <a:t> </a:t>
            </a:r>
            <a:r>
              <a:rPr lang="en-GB" sz="3000" dirty="0" err="1"/>
              <a:t>validade</a:t>
            </a:r>
            <a:r>
              <a:rPr lang="en-GB" sz="3000" dirty="0"/>
              <a:t> e </a:t>
            </a:r>
            <a:r>
              <a:rPr lang="en-GB" sz="3000" dirty="0" err="1"/>
              <a:t>confiança</a:t>
            </a:r>
            <a:r>
              <a:rPr lang="en-GB" sz="3000" dirty="0"/>
              <a:t>. </a:t>
            </a:r>
          </a:p>
          <a:p>
            <a:pPr marL="457200" lvl="1" indent="0" algn="just">
              <a:buNone/>
            </a:pPr>
            <a:endParaRPr lang="en-GB" sz="3000" dirty="0"/>
          </a:p>
          <a:p>
            <a:pPr marL="457200" lvl="1" indent="0" algn="just">
              <a:buNone/>
            </a:pPr>
            <a:r>
              <a:rPr lang="en-GB" sz="3000" dirty="0"/>
              <a:t>-» </a:t>
            </a:r>
            <a:r>
              <a:rPr lang="en-GB" sz="3000" dirty="0" err="1"/>
              <a:t>Idealmente</a:t>
            </a:r>
            <a:r>
              <a:rPr lang="en-GB" sz="3000" dirty="0"/>
              <a:t>, </a:t>
            </a:r>
            <a:r>
              <a:rPr lang="en-GB" sz="3000" dirty="0" err="1"/>
              <a:t>todos</a:t>
            </a:r>
            <a:r>
              <a:rPr lang="en-GB" sz="3000" dirty="0"/>
              <a:t> </a:t>
            </a:r>
            <a:r>
              <a:rPr lang="en-GB" sz="3000" dirty="0" err="1"/>
              <a:t>os</a:t>
            </a:r>
            <a:r>
              <a:rPr lang="en-GB" sz="3000" dirty="0"/>
              <a:t> </a:t>
            </a:r>
            <a:r>
              <a:rPr lang="en-GB" sz="3000" dirty="0" err="1"/>
              <a:t>factos</a:t>
            </a:r>
            <a:r>
              <a:rPr lang="en-GB" sz="3000" dirty="0"/>
              <a:t> que </a:t>
            </a:r>
            <a:r>
              <a:rPr lang="en-GB" sz="3000" dirty="0" err="1"/>
              <a:t>saem</a:t>
            </a:r>
            <a:r>
              <a:rPr lang="en-GB" sz="3000" dirty="0"/>
              <a:t> de </a:t>
            </a:r>
            <a:r>
              <a:rPr lang="en-GB" sz="3000" dirty="0" err="1"/>
              <a:t>uma</a:t>
            </a:r>
            <a:r>
              <a:rPr lang="en-GB" sz="3000" dirty="0"/>
              <a:t> </a:t>
            </a:r>
            <a:r>
              <a:rPr lang="en-GB" sz="3000" dirty="0" err="1"/>
              <a:t>determinada</a:t>
            </a:r>
            <a:r>
              <a:rPr lang="en-GB" sz="3000" dirty="0"/>
              <a:t> </a:t>
            </a:r>
            <a:r>
              <a:rPr lang="en-GB" sz="3000" dirty="0" err="1"/>
              <a:t>entrevista</a:t>
            </a:r>
            <a:r>
              <a:rPr lang="en-GB" sz="3000" dirty="0"/>
              <a:t> </a:t>
            </a:r>
            <a:r>
              <a:rPr lang="en-GB" sz="3000" dirty="0" err="1"/>
              <a:t>devem</a:t>
            </a:r>
            <a:r>
              <a:rPr lang="en-GB" sz="3000" dirty="0"/>
              <a:t> ser </a:t>
            </a:r>
            <a:r>
              <a:rPr lang="en-GB" sz="3000" dirty="0" err="1"/>
              <a:t>avaliados</a:t>
            </a:r>
            <a:r>
              <a:rPr lang="en-GB" sz="3000" dirty="0"/>
              <a:t>/</a:t>
            </a:r>
            <a:r>
              <a:rPr lang="en-GB" sz="3000" dirty="0" err="1"/>
              <a:t>verificados</a:t>
            </a:r>
            <a:r>
              <a:rPr lang="en-GB" sz="3000" dirty="0"/>
              <a:t> contra </a:t>
            </a:r>
            <a:r>
              <a:rPr lang="en-GB" sz="3000" dirty="0" err="1"/>
              <a:t>declarações</a:t>
            </a:r>
            <a:r>
              <a:rPr lang="en-GB" sz="3000" dirty="0"/>
              <a:t> </a:t>
            </a:r>
            <a:r>
              <a:rPr lang="en-GB" sz="3000" dirty="0" err="1"/>
              <a:t>sobre</a:t>
            </a:r>
            <a:r>
              <a:rPr lang="en-GB" sz="3000" dirty="0"/>
              <a:t> o </a:t>
            </a:r>
            <a:r>
              <a:rPr lang="en-GB" sz="3000" dirty="0" err="1"/>
              <a:t>mesmo</a:t>
            </a:r>
            <a:r>
              <a:rPr lang="en-GB" sz="3000" dirty="0"/>
              <a:t> </a:t>
            </a:r>
            <a:r>
              <a:rPr lang="en-GB" sz="3000" dirty="0" err="1"/>
              <a:t>ou</a:t>
            </a:r>
            <a:r>
              <a:rPr lang="en-GB" sz="3000" dirty="0"/>
              <a:t> similar </a:t>
            </a:r>
            <a:r>
              <a:rPr lang="en-GB" sz="3000" dirty="0" err="1"/>
              <a:t>tema</a:t>
            </a:r>
            <a:r>
              <a:rPr lang="en-GB" sz="3000" dirty="0"/>
              <a:t> por outros </a:t>
            </a:r>
            <a:r>
              <a:rPr lang="en-GB" sz="3000" dirty="0" err="1"/>
              <a:t>entrevistados</a:t>
            </a:r>
            <a:r>
              <a:rPr lang="en-GB" sz="3000" dirty="0"/>
              <a:t> que </a:t>
            </a:r>
            <a:r>
              <a:rPr lang="en-GB" sz="3000" dirty="0" err="1"/>
              <a:t>ocupam</a:t>
            </a:r>
            <a:r>
              <a:rPr lang="en-GB" sz="3000" dirty="0"/>
              <a:t> </a:t>
            </a:r>
            <a:r>
              <a:rPr lang="en-GB" sz="3000" dirty="0" err="1"/>
              <a:t>posições</a:t>
            </a:r>
            <a:r>
              <a:rPr lang="en-GB" sz="3000" dirty="0"/>
              <a:t> </a:t>
            </a:r>
            <a:r>
              <a:rPr lang="en-GB" sz="3000" dirty="0" err="1"/>
              <a:t>diferentes</a:t>
            </a:r>
            <a:r>
              <a:rPr lang="en-GB" sz="3000" dirty="0"/>
              <a:t> </a:t>
            </a:r>
            <a:r>
              <a:rPr lang="en-GB" sz="3000" dirty="0" err="1"/>
              <a:t>em</a:t>
            </a:r>
            <a:r>
              <a:rPr lang="en-GB" sz="3000" dirty="0"/>
              <a:t> </a:t>
            </a:r>
            <a:r>
              <a:rPr lang="en-GB" sz="3000" dirty="0" err="1"/>
              <a:t>várias</a:t>
            </a:r>
            <a:r>
              <a:rPr lang="en-GB" sz="3000" dirty="0"/>
              <a:t> </a:t>
            </a:r>
            <a:r>
              <a:rPr lang="en-GB" sz="3000" dirty="0" err="1"/>
              <a:t>posições</a:t>
            </a:r>
            <a:r>
              <a:rPr lang="en-GB" sz="3000" dirty="0"/>
              <a:t> de </a:t>
            </a:r>
            <a:r>
              <a:rPr lang="en-GB" sz="3000" dirty="0" err="1"/>
              <a:t>vantagem</a:t>
            </a:r>
            <a:r>
              <a:rPr lang="en-GB" sz="3000" dirty="0"/>
              <a:t>.</a:t>
            </a:r>
          </a:p>
          <a:p>
            <a:pPr lvl="1" algn="just">
              <a:buFontTx/>
              <a:buChar char="-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72B23-EEAC-463F-AF1A-5ED2BE293D14}" type="slidenum">
              <a:rPr lang="en-GB" smtClean="0"/>
              <a:t>11</a:t>
            </a:fld>
            <a:endParaRPr lang="en-GB"/>
          </a:p>
        </p:txBody>
      </p:sp>
      <p:pic>
        <p:nvPicPr>
          <p:cNvPr id="6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7963" y="195036"/>
            <a:ext cx="1902117" cy="835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8705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208213" y="549275"/>
            <a:ext cx="7715250" cy="5715000"/>
          </a:xfrm>
          <a:prstGeom prst="roundRect">
            <a:avLst>
              <a:gd name="adj" fmla="val 5395"/>
            </a:avLst>
          </a:prstGeom>
          <a:solidFill>
            <a:schemeClr val="bg1"/>
          </a:solidFill>
          <a:ln>
            <a:solidFill>
              <a:schemeClr val="bg2">
                <a:lumMod val="25000"/>
              </a:schemeClr>
            </a:solidFill>
          </a:ln>
          <a:effectLst>
            <a:outerShdw blurRad="165100" dist="50800" dir="2700000" sx="101000" sy="101000" algn="tl" rotWithShape="0">
              <a:schemeClr val="bg2">
                <a:lumMod val="10000"/>
                <a:alpha val="73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075" name="TextBox 13"/>
          <p:cNvSpPr txBox="1">
            <a:spLocks noChangeArrowheads="1"/>
          </p:cNvSpPr>
          <p:nvPr/>
        </p:nvSpPr>
        <p:spPr bwMode="auto">
          <a:xfrm>
            <a:off x="2351088" y="1412876"/>
            <a:ext cx="7143750" cy="384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pt-PT" sz="4000" b="1">
              <a:solidFill>
                <a:srgbClr val="AD1D2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pt-PT" sz="18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pt-PT" sz="180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CH" altLang="pt-PT" sz="2400">
                <a:latin typeface="Arial" panose="020B0604020202020204" pitchFamily="34" charset="0"/>
              </a:rPr>
              <a:t>Part 1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CH" altLang="pt-PT" sz="2400" b="1">
                <a:latin typeface="Arial" panose="020B0604020202020204" pitchFamily="34" charset="0"/>
              </a:rPr>
              <a:t>A framework for Country Political Economy Assessment with an application to Zambia</a:t>
            </a:r>
            <a:endParaRPr lang="en-GB" altLang="pt-PT" sz="2400" b="1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pt-PT" sz="240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pt-PT" sz="2400">
                <a:latin typeface="Arial" panose="020B0604020202020204" pitchFamily="34" charset="0"/>
              </a:rPr>
              <a:t>Gareth Williams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pt-PT" sz="240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pt-PT" sz="2400">
                <a:latin typeface="Arial" panose="020B0604020202020204" pitchFamily="34" charset="0"/>
              </a:rPr>
              <a:t>The Policy Practice Ltd </a:t>
            </a:r>
          </a:p>
        </p:txBody>
      </p:sp>
      <p:pic>
        <p:nvPicPr>
          <p:cNvPr id="3076" name="Picture 5" descr="head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4113" y="836613"/>
            <a:ext cx="7302500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359150" y="836613"/>
            <a:ext cx="6408738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fr-CH" sz="32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cs typeface="Arial" charset="0"/>
              </a:rPr>
              <a:t>Political</a:t>
            </a:r>
            <a:r>
              <a:rPr lang="fr-CH" sz="3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fr-CH" sz="32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cs typeface="Arial" charset="0"/>
              </a:rPr>
              <a:t>Economy</a:t>
            </a:r>
            <a:r>
              <a:rPr lang="fr-CH" sz="3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fr-CH" sz="32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cs typeface="Arial" charset="0"/>
              </a:rPr>
              <a:t>at</a:t>
            </a:r>
            <a:r>
              <a:rPr lang="fr-CH" sz="3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fr-CH" sz="32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cs typeface="Arial" charset="0"/>
              </a:rPr>
              <a:t>Work</a:t>
            </a:r>
            <a:endParaRPr lang="fr-CH" sz="3200" b="1" dirty="0">
              <a:solidFill>
                <a:schemeClr val="tx1">
                  <a:lumMod val="50000"/>
                  <a:lumOff val="50000"/>
                </a:schemeClr>
              </a:solidFill>
              <a:latin typeface="Arial" charset="0"/>
              <a:cs typeface="Arial" charset="0"/>
            </a:endParaRPr>
          </a:p>
        </p:txBody>
      </p:sp>
      <p:pic>
        <p:nvPicPr>
          <p:cNvPr id="6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7963" y="195036"/>
            <a:ext cx="1902117" cy="835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4440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208213" y="549275"/>
            <a:ext cx="7715250" cy="5715000"/>
          </a:xfrm>
          <a:prstGeom prst="roundRect">
            <a:avLst>
              <a:gd name="adj" fmla="val 5395"/>
            </a:avLst>
          </a:prstGeom>
          <a:solidFill>
            <a:schemeClr val="bg1"/>
          </a:solidFill>
          <a:ln>
            <a:solidFill>
              <a:schemeClr val="bg2">
                <a:lumMod val="25000"/>
              </a:schemeClr>
            </a:solidFill>
          </a:ln>
          <a:effectLst>
            <a:outerShdw blurRad="165100" dist="50800" dir="2700000" sx="101000" sy="101000" algn="tl" rotWithShape="0">
              <a:schemeClr val="bg2">
                <a:lumMod val="10000"/>
                <a:alpha val="73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075" name="TextBox 13"/>
          <p:cNvSpPr txBox="1">
            <a:spLocks noChangeArrowheads="1"/>
          </p:cNvSpPr>
          <p:nvPr/>
        </p:nvSpPr>
        <p:spPr bwMode="auto">
          <a:xfrm>
            <a:off x="2351088" y="1412875"/>
            <a:ext cx="7143750" cy="4678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endParaRPr lang="en-GB" sz="4000" b="1" dirty="0">
              <a:solidFill>
                <a:srgbClr val="AD1D20"/>
              </a:solidFill>
              <a:latin typeface="Arial" charset="0"/>
              <a:cs typeface="Arial" charset="0"/>
            </a:endParaRPr>
          </a:p>
          <a:p>
            <a:pPr eaLnBrk="1" hangingPunct="1">
              <a:defRPr/>
            </a:pPr>
            <a:endParaRPr lang="en-GB" sz="2000" dirty="0"/>
          </a:p>
          <a:p>
            <a:pPr eaLnBrk="1" hangingPunct="1">
              <a:defRPr/>
            </a:pPr>
            <a:r>
              <a:rPr lang="en-GB" sz="2000" dirty="0"/>
              <a:t>Country Political Economy Assessment provides:</a:t>
            </a:r>
          </a:p>
          <a:p>
            <a:pPr eaLnBrk="1" hangingPunct="1">
              <a:defRPr/>
            </a:pPr>
            <a:endParaRPr lang="en-GB" sz="2000" dirty="0"/>
          </a:p>
          <a:p>
            <a:pPr marL="265113" indent="-265113">
              <a:buFont typeface="Arial" pitchFamily="34" charset="0"/>
              <a:buChar char="•"/>
              <a:defRPr/>
            </a:pPr>
            <a:r>
              <a:rPr lang="en-GB" sz="2000" dirty="0"/>
              <a:t>a broad overview of the country context, the nature of the state and political system, </a:t>
            </a:r>
          </a:p>
          <a:p>
            <a:pPr marL="265113" indent="-265113">
              <a:buFont typeface="Arial" pitchFamily="34" charset="0"/>
              <a:buChar char="•"/>
              <a:defRPr/>
            </a:pPr>
            <a:r>
              <a:rPr lang="en-GB" sz="2000" dirty="0"/>
              <a:t>an analysis of how political and economy processes shape the interests, capacity and behaviour of key actors, and how this affects development at country level,</a:t>
            </a:r>
          </a:p>
          <a:p>
            <a:pPr marL="265113" indent="-265113">
              <a:buFont typeface="Arial" pitchFamily="34" charset="0"/>
              <a:buChar char="•"/>
              <a:defRPr/>
            </a:pPr>
            <a:r>
              <a:rPr lang="en-GB" sz="2000" dirty="0"/>
              <a:t>identification of the processes and actors with the potential to change the prevailing incentives (drivers of change), </a:t>
            </a:r>
          </a:p>
          <a:p>
            <a:pPr marL="265113" indent="-265113">
              <a:buFont typeface="Arial" pitchFamily="34" charset="0"/>
              <a:buChar char="•"/>
              <a:defRPr/>
            </a:pPr>
            <a:r>
              <a:rPr lang="en-GB" sz="2000" dirty="0"/>
              <a:t>assessment of the potential for development agencies to promote change, and how they can best use their influence.</a:t>
            </a:r>
          </a:p>
          <a:p>
            <a:pPr eaLnBrk="1" hangingPunct="1">
              <a:defRPr/>
            </a:pPr>
            <a:endParaRPr lang="en-GB" dirty="0">
              <a:latin typeface="Calibri" pitchFamily="34" charset="0"/>
              <a:cs typeface="Arial" charset="0"/>
            </a:endParaRPr>
          </a:p>
        </p:txBody>
      </p:sp>
      <p:pic>
        <p:nvPicPr>
          <p:cNvPr id="4100" name="Picture 5" descr="head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4113" y="836613"/>
            <a:ext cx="7302500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359150" y="836614"/>
            <a:ext cx="6408738" cy="9540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fr-CH" sz="28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cs typeface="Arial" charset="0"/>
              </a:rPr>
              <a:t>What</a:t>
            </a:r>
            <a:r>
              <a:rPr lang="fr-CH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fr-CH" sz="28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cs typeface="Arial" charset="0"/>
              </a:rPr>
              <a:t>is</a:t>
            </a:r>
            <a:r>
              <a:rPr lang="fr-CH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cs typeface="Arial" charset="0"/>
              </a:rPr>
              <a:t> Country </a:t>
            </a:r>
            <a:r>
              <a:rPr lang="fr-CH" sz="28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cs typeface="Arial" charset="0"/>
              </a:rPr>
              <a:t>Political</a:t>
            </a:r>
            <a:r>
              <a:rPr lang="fr-CH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fr-CH" sz="28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cs typeface="Arial" charset="0"/>
              </a:rPr>
              <a:t>Economy</a:t>
            </a:r>
            <a:r>
              <a:rPr lang="fr-CH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fr-CH" sz="28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cs typeface="Arial" charset="0"/>
              </a:rPr>
              <a:t>Assessment</a:t>
            </a:r>
            <a:r>
              <a:rPr lang="fr-CH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cs typeface="Arial" charset="0"/>
              </a:rPr>
              <a:t>?</a:t>
            </a:r>
          </a:p>
        </p:txBody>
      </p:sp>
      <p:pic>
        <p:nvPicPr>
          <p:cNvPr id="6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7963" y="195036"/>
            <a:ext cx="1902117" cy="835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2417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208213" y="549275"/>
            <a:ext cx="7715250" cy="5715000"/>
          </a:xfrm>
          <a:prstGeom prst="roundRect">
            <a:avLst>
              <a:gd name="adj" fmla="val 5395"/>
            </a:avLst>
          </a:prstGeom>
          <a:solidFill>
            <a:schemeClr val="bg1"/>
          </a:solidFill>
          <a:ln>
            <a:solidFill>
              <a:schemeClr val="bg2">
                <a:lumMod val="25000"/>
              </a:schemeClr>
            </a:solidFill>
          </a:ln>
          <a:effectLst>
            <a:outerShdw blurRad="165100" dist="50800" dir="2700000" sx="101000" sy="101000" algn="tl" rotWithShape="0">
              <a:schemeClr val="bg2">
                <a:lumMod val="10000"/>
                <a:alpha val="73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6147" name="TextBox 13"/>
          <p:cNvSpPr txBox="1">
            <a:spLocks noChangeArrowheads="1"/>
          </p:cNvSpPr>
          <p:nvPr/>
        </p:nvSpPr>
        <p:spPr bwMode="auto">
          <a:xfrm>
            <a:off x="2351088" y="1412876"/>
            <a:ext cx="7143750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pt-PT" sz="4000" b="1">
              <a:solidFill>
                <a:srgbClr val="AD1D2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pt-PT" sz="20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pt-PT" sz="2400">
                <a:latin typeface="Arial" panose="020B0604020202020204" pitchFamily="34" charset="0"/>
              </a:rPr>
              <a:t>1. Introduction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pt-PT" sz="2400">
                <a:latin typeface="Arial" panose="020B0604020202020204" pitchFamily="34" charset="0"/>
              </a:rPr>
              <a:t>2. Foundational factors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pt-PT" sz="2400">
                <a:latin typeface="Arial" panose="020B0604020202020204" pitchFamily="34" charset="0"/>
              </a:rPr>
              <a:t>3. Rules of the game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pt-PT" sz="2400">
                <a:latin typeface="Arial" panose="020B0604020202020204" pitchFamily="34" charset="0"/>
              </a:rPr>
              <a:t>4. Here and Now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pt-PT" sz="2400">
                <a:latin typeface="Arial" panose="020B0604020202020204" pitchFamily="34" charset="0"/>
              </a:rPr>
              <a:t>5. Linking analysis and action</a:t>
            </a:r>
            <a:endParaRPr lang="en-GB" altLang="pt-PT" sz="2400"/>
          </a:p>
        </p:txBody>
      </p:sp>
      <p:pic>
        <p:nvPicPr>
          <p:cNvPr id="6148" name="Picture 5" descr="head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4113" y="836613"/>
            <a:ext cx="7302500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359150" y="836614"/>
            <a:ext cx="6408738" cy="9540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fr-CH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cs typeface="Arial" charset="0"/>
              </a:rPr>
              <a:t>Structure of the Country </a:t>
            </a:r>
            <a:r>
              <a:rPr lang="fr-CH" sz="28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cs typeface="Arial" charset="0"/>
              </a:rPr>
              <a:t>Political</a:t>
            </a:r>
            <a:r>
              <a:rPr lang="fr-CH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fr-CH" sz="28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cs typeface="Arial" charset="0"/>
              </a:rPr>
              <a:t>Economy</a:t>
            </a:r>
            <a:r>
              <a:rPr lang="fr-CH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fr-CH" sz="28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cs typeface="Arial" charset="0"/>
              </a:rPr>
              <a:t>Assessment</a:t>
            </a:r>
            <a:endParaRPr lang="fr-CH" sz="2800" b="1" dirty="0">
              <a:solidFill>
                <a:schemeClr val="tx1">
                  <a:lumMod val="50000"/>
                  <a:lumOff val="50000"/>
                </a:schemeClr>
              </a:solidFill>
              <a:latin typeface="Arial" charset="0"/>
              <a:cs typeface="Arial" charset="0"/>
            </a:endParaRPr>
          </a:p>
        </p:txBody>
      </p:sp>
      <p:pic>
        <p:nvPicPr>
          <p:cNvPr id="6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7963" y="195036"/>
            <a:ext cx="1902117" cy="835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2257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208213" y="549275"/>
            <a:ext cx="7715250" cy="5715000"/>
          </a:xfrm>
          <a:prstGeom prst="roundRect">
            <a:avLst>
              <a:gd name="adj" fmla="val 5395"/>
            </a:avLst>
          </a:prstGeom>
          <a:solidFill>
            <a:schemeClr val="bg1"/>
          </a:solidFill>
          <a:ln>
            <a:solidFill>
              <a:schemeClr val="bg2">
                <a:lumMod val="25000"/>
              </a:schemeClr>
            </a:solidFill>
          </a:ln>
          <a:effectLst>
            <a:outerShdw blurRad="165100" dist="50800" dir="2700000" sx="101000" sy="101000" algn="tl" rotWithShape="0">
              <a:schemeClr val="bg2">
                <a:lumMod val="10000"/>
                <a:alpha val="73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075" name="TextBox 13"/>
          <p:cNvSpPr txBox="1">
            <a:spLocks noChangeArrowheads="1"/>
          </p:cNvSpPr>
          <p:nvPr/>
        </p:nvSpPr>
        <p:spPr bwMode="auto">
          <a:xfrm>
            <a:off x="2351088" y="1412876"/>
            <a:ext cx="7143750" cy="406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endParaRPr lang="en-GB" sz="4000" b="1" dirty="0">
              <a:solidFill>
                <a:srgbClr val="AD1D20"/>
              </a:solidFill>
              <a:latin typeface="Arial" charset="0"/>
              <a:cs typeface="Arial" charset="0"/>
            </a:endParaRPr>
          </a:p>
          <a:p>
            <a:pPr eaLnBrk="1" hangingPunct="1">
              <a:defRPr/>
            </a:pPr>
            <a:endParaRPr lang="en-GB" sz="2000" dirty="0"/>
          </a:p>
          <a:p>
            <a:pPr eaLnBrk="1" hangingPunct="1">
              <a:defRPr/>
            </a:pPr>
            <a:r>
              <a:rPr lang="en-GB" sz="2000" i="1" dirty="0">
                <a:latin typeface="Arial" charset="0"/>
                <a:cs typeface="Arial" charset="0"/>
              </a:rPr>
              <a:t>Long term factors shaping the broad character of the state and political system:</a:t>
            </a:r>
          </a:p>
          <a:p>
            <a:pPr eaLnBrk="1" hangingPunct="1">
              <a:defRPr/>
            </a:pPr>
            <a:endParaRPr lang="en-GB" sz="2000" dirty="0">
              <a:latin typeface="Arial" charset="0"/>
              <a:cs typeface="Arial" charset="0"/>
            </a:endParaRPr>
          </a:p>
          <a:p>
            <a:pPr marL="361950" indent="-361950">
              <a:buFont typeface="Arial" pitchFamily="34" charset="0"/>
              <a:buChar char="•"/>
              <a:defRPr/>
            </a:pPr>
            <a:r>
              <a:rPr lang="en-GB" sz="2000" dirty="0">
                <a:latin typeface="Arial" charset="0"/>
                <a:cs typeface="Arial" charset="0"/>
              </a:rPr>
              <a:t>Territorial control</a:t>
            </a:r>
          </a:p>
          <a:p>
            <a:pPr marL="361950" indent="-361950">
              <a:buFont typeface="Arial" pitchFamily="34" charset="0"/>
              <a:buChar char="•"/>
              <a:defRPr/>
            </a:pPr>
            <a:r>
              <a:rPr lang="en-GB" sz="2000" dirty="0">
                <a:latin typeface="Arial" charset="0"/>
                <a:cs typeface="Arial" charset="0"/>
              </a:rPr>
              <a:t>Geostrategic position</a:t>
            </a:r>
          </a:p>
          <a:p>
            <a:pPr marL="361950" indent="-361950">
              <a:buFont typeface="Arial" pitchFamily="34" charset="0"/>
              <a:buChar char="•"/>
              <a:defRPr/>
            </a:pPr>
            <a:r>
              <a:rPr lang="en-GB" sz="2000" dirty="0">
                <a:latin typeface="Arial" charset="0"/>
                <a:cs typeface="Arial" charset="0"/>
              </a:rPr>
              <a:t>Geography</a:t>
            </a:r>
          </a:p>
          <a:p>
            <a:pPr marL="361950" indent="-361950">
              <a:buFont typeface="Arial" pitchFamily="34" charset="0"/>
              <a:buChar char="•"/>
              <a:defRPr/>
            </a:pPr>
            <a:r>
              <a:rPr lang="en-GB" sz="2000" dirty="0">
                <a:latin typeface="Arial" charset="0"/>
                <a:cs typeface="Arial" charset="0"/>
              </a:rPr>
              <a:t>Historical influences</a:t>
            </a:r>
          </a:p>
          <a:p>
            <a:pPr marL="361950" indent="-361950">
              <a:buFont typeface="Arial" pitchFamily="34" charset="0"/>
              <a:buChar char="•"/>
              <a:defRPr/>
            </a:pPr>
            <a:r>
              <a:rPr lang="en-GB" sz="2000" dirty="0">
                <a:latin typeface="Arial" charset="0"/>
                <a:cs typeface="Arial" charset="0"/>
              </a:rPr>
              <a:t>Social and economic structures</a:t>
            </a:r>
          </a:p>
          <a:p>
            <a:pPr marL="361950" indent="-361950">
              <a:buFont typeface="Arial" pitchFamily="34" charset="0"/>
              <a:buChar char="•"/>
              <a:defRPr/>
            </a:pPr>
            <a:r>
              <a:rPr lang="en-GB" sz="2000" dirty="0">
                <a:latin typeface="Arial" charset="0"/>
                <a:cs typeface="Arial" charset="0"/>
              </a:rPr>
              <a:t>Sources of revenue</a:t>
            </a:r>
          </a:p>
          <a:p>
            <a:pPr eaLnBrk="1" hangingPunct="1">
              <a:defRPr/>
            </a:pPr>
            <a:endParaRPr lang="en-GB" dirty="0">
              <a:latin typeface="Arial" charset="0"/>
              <a:cs typeface="Arial" charset="0"/>
            </a:endParaRPr>
          </a:p>
        </p:txBody>
      </p:sp>
      <p:pic>
        <p:nvPicPr>
          <p:cNvPr id="7172" name="Picture 5" descr="head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4113" y="836613"/>
            <a:ext cx="7302500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359150" y="836614"/>
            <a:ext cx="6408738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fr-CH" sz="28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cs typeface="Arial" charset="0"/>
              </a:rPr>
              <a:t>Foundational</a:t>
            </a:r>
            <a:r>
              <a:rPr lang="fr-CH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fr-CH" sz="28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cs typeface="Arial" charset="0"/>
              </a:rPr>
              <a:t>factors</a:t>
            </a:r>
            <a:endParaRPr lang="fr-CH" sz="2800" b="1" dirty="0">
              <a:solidFill>
                <a:schemeClr val="tx1">
                  <a:lumMod val="50000"/>
                  <a:lumOff val="50000"/>
                </a:schemeClr>
              </a:solidFill>
              <a:latin typeface="Arial" charset="0"/>
              <a:cs typeface="Arial" charset="0"/>
            </a:endParaRPr>
          </a:p>
        </p:txBody>
      </p:sp>
      <p:pic>
        <p:nvPicPr>
          <p:cNvPr id="6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7963" y="195036"/>
            <a:ext cx="1902117" cy="835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0926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208213" y="549275"/>
            <a:ext cx="7715250" cy="5715000"/>
          </a:xfrm>
          <a:prstGeom prst="roundRect">
            <a:avLst>
              <a:gd name="adj" fmla="val 5395"/>
            </a:avLst>
          </a:prstGeom>
          <a:solidFill>
            <a:schemeClr val="bg1"/>
          </a:solidFill>
          <a:ln>
            <a:solidFill>
              <a:schemeClr val="bg2">
                <a:lumMod val="25000"/>
              </a:schemeClr>
            </a:solidFill>
          </a:ln>
          <a:effectLst>
            <a:outerShdw blurRad="165100" dist="50800" dir="2700000" sx="101000" sy="101000" algn="tl" rotWithShape="0">
              <a:schemeClr val="bg2">
                <a:lumMod val="10000"/>
                <a:alpha val="73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075" name="TextBox 13"/>
          <p:cNvSpPr txBox="1">
            <a:spLocks noChangeArrowheads="1"/>
          </p:cNvSpPr>
          <p:nvPr/>
        </p:nvSpPr>
        <p:spPr bwMode="auto">
          <a:xfrm>
            <a:off x="2351088" y="1412876"/>
            <a:ext cx="7143750" cy="3446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endParaRPr lang="en-GB" sz="4000" b="1" dirty="0">
              <a:solidFill>
                <a:srgbClr val="AD1D20"/>
              </a:solidFill>
              <a:latin typeface="Arial" charset="0"/>
              <a:cs typeface="Arial" charset="0"/>
            </a:endParaRPr>
          </a:p>
          <a:p>
            <a:pPr eaLnBrk="1" hangingPunct="1">
              <a:defRPr/>
            </a:pPr>
            <a:endParaRPr lang="en-GB" sz="2000" dirty="0"/>
          </a:p>
          <a:p>
            <a:pPr eaLnBrk="1" hangingPunct="1">
              <a:defRPr/>
            </a:pPr>
            <a:r>
              <a:rPr lang="en-GB" sz="2000" i="1" dirty="0">
                <a:latin typeface="Arial" charset="0"/>
                <a:cs typeface="Arial" charset="0"/>
              </a:rPr>
              <a:t>Formal institutions (constitutional rules and codified laws), and informal institutions (political, social and cultural norms)</a:t>
            </a:r>
          </a:p>
          <a:p>
            <a:pPr eaLnBrk="1" hangingPunct="1">
              <a:defRPr/>
            </a:pPr>
            <a:endParaRPr lang="en-GB" sz="2000" dirty="0">
              <a:latin typeface="Arial" charset="0"/>
              <a:cs typeface="Arial" charset="0"/>
            </a:endParaRPr>
          </a:p>
          <a:p>
            <a:pPr marL="265113" indent="-265113">
              <a:buFont typeface="Arial" pitchFamily="34" charset="0"/>
              <a:buChar char="•"/>
              <a:defRPr/>
            </a:pPr>
            <a:r>
              <a:rPr lang="en-GB" sz="2000" dirty="0">
                <a:latin typeface="Arial" charset="0"/>
                <a:cs typeface="Arial" charset="0"/>
              </a:rPr>
              <a:t>Distribution of power</a:t>
            </a:r>
          </a:p>
          <a:p>
            <a:pPr marL="265113" indent="-265113">
              <a:buFont typeface="Arial" pitchFamily="34" charset="0"/>
              <a:buChar char="•"/>
              <a:defRPr/>
            </a:pPr>
            <a:r>
              <a:rPr lang="en-GB" sz="2000" dirty="0">
                <a:latin typeface="Arial" charset="0"/>
                <a:cs typeface="Arial" charset="0"/>
              </a:rPr>
              <a:t>Rules-based behaviour or personalised rule?</a:t>
            </a:r>
          </a:p>
          <a:p>
            <a:pPr marL="265113" indent="-265113">
              <a:buFont typeface="Arial" pitchFamily="34" charset="0"/>
              <a:buChar char="•"/>
              <a:defRPr/>
            </a:pPr>
            <a:r>
              <a:rPr lang="en-GB" sz="2000" dirty="0">
                <a:latin typeface="Arial" charset="0"/>
                <a:cs typeface="Arial" charset="0"/>
              </a:rPr>
              <a:t>Competition for political power</a:t>
            </a:r>
          </a:p>
          <a:p>
            <a:pPr marL="265113" indent="-265113">
              <a:buFont typeface="Arial" pitchFamily="34" charset="0"/>
              <a:buChar char="•"/>
              <a:defRPr/>
            </a:pPr>
            <a:r>
              <a:rPr lang="en-GB" sz="2000" dirty="0">
                <a:latin typeface="Arial" charset="0"/>
                <a:cs typeface="Arial" charset="0"/>
              </a:rPr>
              <a:t>Key trends</a:t>
            </a:r>
          </a:p>
          <a:p>
            <a:pPr eaLnBrk="1" hangingPunct="1">
              <a:defRPr/>
            </a:pPr>
            <a:endParaRPr lang="en-GB" dirty="0">
              <a:latin typeface="Arial" charset="0"/>
              <a:cs typeface="Arial" charset="0"/>
            </a:endParaRPr>
          </a:p>
        </p:txBody>
      </p:sp>
      <p:pic>
        <p:nvPicPr>
          <p:cNvPr id="8196" name="Picture 5" descr="head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4113" y="836613"/>
            <a:ext cx="7302500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359150" y="836614"/>
            <a:ext cx="6408738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fr-CH" sz="28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cs typeface="Arial" charset="0"/>
              </a:rPr>
              <a:t>Rules</a:t>
            </a:r>
            <a:r>
              <a:rPr lang="fr-CH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cs typeface="Arial" charset="0"/>
              </a:rPr>
              <a:t> of the </a:t>
            </a:r>
            <a:r>
              <a:rPr lang="fr-CH" sz="28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cs typeface="Arial" charset="0"/>
              </a:rPr>
              <a:t>game</a:t>
            </a:r>
            <a:endParaRPr lang="fr-CH" sz="2800" b="1" dirty="0">
              <a:solidFill>
                <a:schemeClr val="tx1">
                  <a:lumMod val="50000"/>
                  <a:lumOff val="50000"/>
                </a:schemeClr>
              </a:solidFill>
              <a:latin typeface="Arial" charset="0"/>
              <a:cs typeface="Arial" charset="0"/>
            </a:endParaRPr>
          </a:p>
        </p:txBody>
      </p:sp>
      <p:pic>
        <p:nvPicPr>
          <p:cNvPr id="6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7963" y="195036"/>
            <a:ext cx="1902117" cy="835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9713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208213" y="549275"/>
            <a:ext cx="7715250" cy="5715000"/>
          </a:xfrm>
          <a:prstGeom prst="roundRect">
            <a:avLst>
              <a:gd name="adj" fmla="val 5395"/>
            </a:avLst>
          </a:prstGeom>
          <a:solidFill>
            <a:schemeClr val="bg1"/>
          </a:solidFill>
          <a:ln>
            <a:solidFill>
              <a:schemeClr val="bg2">
                <a:lumMod val="25000"/>
              </a:schemeClr>
            </a:solidFill>
          </a:ln>
          <a:effectLst>
            <a:outerShdw blurRad="165100" dist="50800" dir="2700000" sx="101000" sy="101000" algn="tl" rotWithShape="0">
              <a:schemeClr val="bg2">
                <a:lumMod val="10000"/>
                <a:alpha val="73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075" name="TextBox 13"/>
          <p:cNvSpPr txBox="1">
            <a:spLocks noChangeArrowheads="1"/>
          </p:cNvSpPr>
          <p:nvPr/>
        </p:nvSpPr>
        <p:spPr bwMode="auto">
          <a:xfrm>
            <a:off x="2351088" y="1412876"/>
            <a:ext cx="7143750" cy="484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endParaRPr lang="en-GB" sz="4000" b="1" dirty="0">
              <a:solidFill>
                <a:srgbClr val="AD1D20"/>
              </a:solidFill>
              <a:latin typeface="Arial" charset="0"/>
              <a:cs typeface="Arial" charset="0"/>
            </a:endParaRPr>
          </a:p>
          <a:p>
            <a:pPr eaLnBrk="1" hangingPunct="1">
              <a:defRPr/>
            </a:pPr>
            <a:endParaRPr lang="en-GB" sz="2000" b="1" dirty="0"/>
          </a:p>
          <a:p>
            <a:pPr marL="265113" indent="-265113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GB" sz="2400" b="1" dirty="0"/>
              <a:t>Historical influences</a:t>
            </a:r>
            <a:r>
              <a:rPr lang="en-GB" sz="2400" dirty="0"/>
              <a:t>: Colonial inheritance, tax collection structures, labour reserve, haphazard borders</a:t>
            </a:r>
          </a:p>
          <a:p>
            <a:pPr marL="265113" indent="-265113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fr-CH" sz="2400" b="1" dirty="0"/>
              <a:t>Social and </a:t>
            </a:r>
            <a:r>
              <a:rPr lang="fr-CH" sz="2400" b="1" dirty="0" err="1"/>
              <a:t>economic</a:t>
            </a:r>
            <a:r>
              <a:rPr lang="fr-CH" sz="2400" b="1" dirty="0"/>
              <a:t> structures</a:t>
            </a:r>
            <a:r>
              <a:rPr lang="fr-CH" sz="2400" dirty="0"/>
              <a:t>: </a:t>
            </a:r>
            <a:r>
              <a:rPr lang="fr-CH" sz="2400" dirty="0" err="1"/>
              <a:t>Ethnic</a:t>
            </a:r>
            <a:r>
              <a:rPr lang="fr-CH" sz="2400" dirty="0"/>
              <a:t> </a:t>
            </a:r>
            <a:r>
              <a:rPr lang="fr-CH" sz="2400" dirty="0" err="1"/>
              <a:t>diversity</a:t>
            </a:r>
            <a:r>
              <a:rPr lang="fr-CH" sz="2400" dirty="0"/>
              <a:t>, but </a:t>
            </a:r>
            <a:r>
              <a:rPr lang="fr-CH" sz="2400" dirty="0" err="1"/>
              <a:t>lack</a:t>
            </a:r>
            <a:r>
              <a:rPr lang="fr-CH" sz="2400" dirty="0"/>
              <a:t> of inter-</a:t>
            </a:r>
            <a:r>
              <a:rPr lang="fr-CH" sz="2400" dirty="0" err="1"/>
              <a:t>ethnic</a:t>
            </a:r>
            <a:r>
              <a:rPr lang="fr-CH" sz="2400" dirty="0"/>
              <a:t> </a:t>
            </a:r>
            <a:r>
              <a:rPr lang="fr-CH" sz="2400" dirty="0" err="1"/>
              <a:t>rivalry</a:t>
            </a:r>
            <a:r>
              <a:rPr lang="fr-CH" sz="2400" dirty="0"/>
              <a:t>, </a:t>
            </a:r>
            <a:r>
              <a:rPr lang="fr-CH" sz="2400" dirty="0" err="1"/>
              <a:t>internal</a:t>
            </a:r>
            <a:r>
              <a:rPr lang="fr-CH" sz="2400" dirty="0"/>
              <a:t> migration, </a:t>
            </a:r>
            <a:r>
              <a:rPr lang="fr-CH" sz="2400" dirty="0" err="1"/>
              <a:t>creation</a:t>
            </a:r>
            <a:r>
              <a:rPr lang="fr-CH" sz="2400" dirty="0"/>
              <a:t> of national </a:t>
            </a:r>
            <a:r>
              <a:rPr lang="fr-CH" sz="2400" dirty="0" err="1"/>
              <a:t>identity</a:t>
            </a:r>
            <a:r>
              <a:rPr lang="fr-CH" sz="2400" dirty="0"/>
              <a:t> </a:t>
            </a:r>
            <a:r>
              <a:rPr lang="fr-CH" sz="2400" dirty="0" err="1"/>
              <a:t>through</a:t>
            </a:r>
            <a:r>
              <a:rPr lang="fr-CH" sz="2400" dirty="0"/>
              <a:t> </a:t>
            </a:r>
            <a:r>
              <a:rPr lang="fr-CH" sz="2400" dirty="0" err="1"/>
              <a:t>independence</a:t>
            </a:r>
            <a:r>
              <a:rPr lang="fr-CH" sz="2400" dirty="0"/>
              <a:t> struggle and </a:t>
            </a:r>
            <a:r>
              <a:rPr lang="fr-CH" sz="2400" dirty="0" err="1"/>
              <a:t>organised</a:t>
            </a:r>
            <a:r>
              <a:rPr lang="fr-CH" sz="2400" dirty="0"/>
              <a:t> labour</a:t>
            </a:r>
          </a:p>
          <a:p>
            <a:pPr marL="265113" indent="-265113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fr-CH" sz="2400" b="1" dirty="0"/>
              <a:t>Revenues</a:t>
            </a:r>
            <a:r>
              <a:rPr lang="fr-CH" sz="2400" dirty="0"/>
              <a:t>: Copper as the basis for the </a:t>
            </a:r>
            <a:r>
              <a:rPr lang="fr-CH" sz="2400" dirty="0" err="1"/>
              <a:t>centralised</a:t>
            </a:r>
            <a:r>
              <a:rPr lang="fr-CH" sz="2400" dirty="0"/>
              <a:t> system of </a:t>
            </a:r>
            <a:r>
              <a:rPr lang="fr-CH" sz="2400" dirty="0" err="1"/>
              <a:t>rent</a:t>
            </a:r>
            <a:r>
              <a:rPr lang="fr-CH" sz="2400" dirty="0"/>
              <a:t> management.</a:t>
            </a:r>
            <a:endParaRPr lang="en-GB" sz="2400" dirty="0"/>
          </a:p>
          <a:p>
            <a:pPr eaLnBrk="1" hangingPunct="1">
              <a:defRPr/>
            </a:pPr>
            <a:endParaRPr lang="en-GB" dirty="0">
              <a:latin typeface="Arial" charset="0"/>
              <a:cs typeface="Arial" charset="0"/>
            </a:endParaRPr>
          </a:p>
        </p:txBody>
      </p:sp>
      <p:pic>
        <p:nvPicPr>
          <p:cNvPr id="15364" name="Picture 5" descr="head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4113" y="836613"/>
            <a:ext cx="7302500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359150" y="836614"/>
            <a:ext cx="6408738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fr-CH" sz="28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cs typeface="Arial" charset="0"/>
              </a:rPr>
              <a:t>Zambia</a:t>
            </a:r>
            <a:r>
              <a:rPr lang="fr-CH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cs typeface="Arial" charset="0"/>
              </a:rPr>
              <a:t> - </a:t>
            </a:r>
            <a:r>
              <a:rPr lang="fr-CH" sz="28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cs typeface="Arial" charset="0"/>
              </a:rPr>
              <a:t>Foundational</a:t>
            </a:r>
            <a:r>
              <a:rPr lang="fr-CH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fr-CH" sz="28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cs typeface="Arial" charset="0"/>
              </a:rPr>
              <a:t>Factors</a:t>
            </a:r>
            <a:r>
              <a:rPr lang="fr-CH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cs typeface="Arial" charset="0"/>
              </a:rPr>
              <a:t> (1)</a:t>
            </a:r>
          </a:p>
        </p:txBody>
      </p:sp>
      <p:pic>
        <p:nvPicPr>
          <p:cNvPr id="6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7963" y="195036"/>
            <a:ext cx="1902117" cy="835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7089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208213" y="549275"/>
            <a:ext cx="7715250" cy="5715000"/>
          </a:xfrm>
          <a:prstGeom prst="roundRect">
            <a:avLst>
              <a:gd name="adj" fmla="val 5395"/>
            </a:avLst>
          </a:prstGeom>
          <a:solidFill>
            <a:schemeClr val="bg1"/>
          </a:solidFill>
          <a:ln>
            <a:solidFill>
              <a:schemeClr val="bg2">
                <a:lumMod val="25000"/>
              </a:schemeClr>
            </a:solidFill>
          </a:ln>
          <a:effectLst>
            <a:outerShdw blurRad="165100" dist="50800" dir="2700000" sx="101000" sy="101000" algn="tl" rotWithShape="0">
              <a:schemeClr val="bg2">
                <a:lumMod val="10000"/>
                <a:alpha val="73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075" name="TextBox 13"/>
          <p:cNvSpPr txBox="1">
            <a:spLocks noChangeArrowheads="1"/>
          </p:cNvSpPr>
          <p:nvPr/>
        </p:nvSpPr>
        <p:spPr bwMode="auto">
          <a:xfrm>
            <a:off x="2351088" y="1412875"/>
            <a:ext cx="7143750" cy="294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endParaRPr lang="en-GB" sz="4000" b="1" dirty="0">
              <a:solidFill>
                <a:srgbClr val="AD1D20"/>
              </a:solidFill>
              <a:latin typeface="Arial" charset="0"/>
              <a:cs typeface="Arial" charset="0"/>
            </a:endParaRPr>
          </a:p>
          <a:p>
            <a:pPr eaLnBrk="1" hangingPunct="1">
              <a:defRPr/>
            </a:pPr>
            <a:endParaRPr lang="en-GB" sz="2000" b="1" dirty="0"/>
          </a:p>
          <a:p>
            <a:pPr marL="265113" indent="-265113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GB" sz="2400" b="1" dirty="0"/>
              <a:t>Geography</a:t>
            </a:r>
            <a:r>
              <a:rPr lang="en-GB" sz="2400" dirty="0"/>
              <a:t>: Large land area, low population density, high level of urbanisation</a:t>
            </a:r>
          </a:p>
          <a:p>
            <a:pPr marL="265113" indent="-265113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fr-CH" sz="2400" b="1" dirty="0" err="1">
                <a:cs typeface="Arial" charset="0"/>
              </a:rPr>
              <a:t>Geostrategic</a:t>
            </a:r>
            <a:r>
              <a:rPr lang="fr-CH" sz="2400" b="1" dirty="0">
                <a:cs typeface="Arial" charset="0"/>
              </a:rPr>
              <a:t> Position: </a:t>
            </a:r>
            <a:r>
              <a:rPr lang="fr-CH" sz="2400" dirty="0" err="1">
                <a:cs typeface="Arial" charset="0"/>
              </a:rPr>
              <a:t>Frontline</a:t>
            </a:r>
            <a:r>
              <a:rPr lang="fr-CH" sz="2400" dirty="0">
                <a:cs typeface="Arial" charset="0"/>
              </a:rPr>
              <a:t> state </a:t>
            </a:r>
            <a:r>
              <a:rPr lang="fr-CH" sz="2400" dirty="0" err="1">
                <a:cs typeface="Arial" charset="0"/>
              </a:rPr>
              <a:t>against</a:t>
            </a:r>
            <a:r>
              <a:rPr lang="fr-CH" sz="2400" dirty="0">
                <a:cs typeface="Arial" charset="0"/>
              </a:rPr>
              <a:t> white </a:t>
            </a:r>
            <a:r>
              <a:rPr lang="fr-CH" sz="2400" dirty="0" err="1">
                <a:cs typeface="Arial" charset="0"/>
              </a:rPr>
              <a:t>ruled</a:t>
            </a:r>
            <a:r>
              <a:rPr lang="fr-CH" sz="2400" dirty="0">
                <a:cs typeface="Arial" charset="0"/>
              </a:rPr>
              <a:t> </a:t>
            </a:r>
            <a:r>
              <a:rPr lang="fr-CH" sz="2400" dirty="0" err="1">
                <a:cs typeface="Arial" charset="0"/>
              </a:rPr>
              <a:t>Rhodesia</a:t>
            </a:r>
            <a:r>
              <a:rPr lang="fr-CH" sz="2400" dirty="0">
                <a:cs typeface="Arial" charset="0"/>
              </a:rPr>
              <a:t> and apartheid South </a:t>
            </a:r>
            <a:r>
              <a:rPr lang="fr-CH" sz="2400" dirty="0" err="1">
                <a:cs typeface="Arial" charset="0"/>
              </a:rPr>
              <a:t>Africa</a:t>
            </a:r>
            <a:r>
              <a:rPr lang="fr-CH" sz="2400" dirty="0">
                <a:cs typeface="Arial" charset="0"/>
              </a:rPr>
              <a:t>, Turbulence in Mozambique, Angola, DRC</a:t>
            </a:r>
            <a:endParaRPr lang="en-GB" dirty="0">
              <a:cs typeface="Arial" charset="0"/>
            </a:endParaRPr>
          </a:p>
        </p:txBody>
      </p:sp>
      <p:pic>
        <p:nvPicPr>
          <p:cNvPr id="16388" name="Picture 5" descr="head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4113" y="836613"/>
            <a:ext cx="7302500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359150" y="836614"/>
            <a:ext cx="6408738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fr-CH" sz="28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cs typeface="Arial" charset="0"/>
              </a:rPr>
              <a:t>Zambia</a:t>
            </a:r>
            <a:r>
              <a:rPr lang="fr-CH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cs typeface="Arial" charset="0"/>
              </a:rPr>
              <a:t> - </a:t>
            </a:r>
            <a:r>
              <a:rPr lang="fr-CH" sz="28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cs typeface="Arial" charset="0"/>
              </a:rPr>
              <a:t>Foundational</a:t>
            </a:r>
            <a:r>
              <a:rPr lang="fr-CH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fr-CH" sz="28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cs typeface="Arial" charset="0"/>
              </a:rPr>
              <a:t>Factors</a:t>
            </a:r>
            <a:r>
              <a:rPr lang="fr-CH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cs typeface="Arial" charset="0"/>
              </a:rPr>
              <a:t> (2)</a:t>
            </a:r>
          </a:p>
        </p:txBody>
      </p:sp>
      <p:pic>
        <p:nvPicPr>
          <p:cNvPr id="6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7963" y="195036"/>
            <a:ext cx="1902117" cy="835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9862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208213" y="549275"/>
            <a:ext cx="7715250" cy="5715000"/>
          </a:xfrm>
          <a:prstGeom prst="roundRect">
            <a:avLst>
              <a:gd name="adj" fmla="val 5395"/>
            </a:avLst>
          </a:prstGeom>
          <a:solidFill>
            <a:schemeClr val="bg1"/>
          </a:solidFill>
          <a:ln>
            <a:solidFill>
              <a:schemeClr val="bg2">
                <a:lumMod val="25000"/>
              </a:schemeClr>
            </a:solidFill>
          </a:ln>
          <a:effectLst>
            <a:outerShdw blurRad="165100" dist="50800" dir="2700000" sx="101000" sy="101000" algn="tl" rotWithShape="0">
              <a:schemeClr val="bg2">
                <a:lumMod val="10000"/>
                <a:alpha val="73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075" name="TextBox 13"/>
          <p:cNvSpPr txBox="1">
            <a:spLocks noChangeArrowheads="1"/>
          </p:cNvSpPr>
          <p:nvPr/>
        </p:nvSpPr>
        <p:spPr bwMode="auto">
          <a:xfrm>
            <a:off x="2351088" y="1412875"/>
            <a:ext cx="7143750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endParaRPr lang="en-GB" sz="4000" b="1" dirty="0">
              <a:solidFill>
                <a:srgbClr val="AD1D20"/>
              </a:solidFill>
              <a:latin typeface="Arial" charset="0"/>
              <a:cs typeface="Arial" charset="0"/>
            </a:endParaRPr>
          </a:p>
          <a:p>
            <a:pPr eaLnBrk="1" hangingPunct="1">
              <a:defRPr/>
            </a:pPr>
            <a:r>
              <a:rPr lang="fr-CH" sz="2000" b="1" dirty="0"/>
              <a:t>Distribution of power</a:t>
            </a:r>
          </a:p>
          <a:p>
            <a:pPr eaLnBrk="1" hangingPunct="1">
              <a:defRPr/>
            </a:pPr>
            <a:endParaRPr lang="fr-CH" sz="2000" b="1" dirty="0"/>
          </a:p>
          <a:p>
            <a:pPr marL="265113" indent="-265113">
              <a:buFont typeface="Arial" pitchFamily="34" charset="0"/>
              <a:buChar char="•"/>
              <a:defRPr/>
            </a:pPr>
            <a:r>
              <a:rPr lang="en-US" sz="2000" dirty="0"/>
              <a:t>Power concentrated and </a:t>
            </a:r>
            <a:r>
              <a:rPr lang="en-US" sz="2000" dirty="0" err="1"/>
              <a:t>centralised</a:t>
            </a:r>
            <a:r>
              <a:rPr lang="en-US" sz="2000" dirty="0"/>
              <a:t> in the executive (President)</a:t>
            </a:r>
          </a:p>
          <a:p>
            <a:pPr marL="265113" indent="-265113">
              <a:buFont typeface="Arial" pitchFamily="34" charset="0"/>
              <a:buChar char="•"/>
              <a:defRPr/>
            </a:pPr>
            <a:r>
              <a:rPr lang="en-US" sz="2000" dirty="0"/>
              <a:t>Legislature subordinate to the executive (with few exceptions) acts like rubber stamp of executive decisions.</a:t>
            </a:r>
          </a:p>
          <a:p>
            <a:pPr marL="265113" indent="-265113">
              <a:buFont typeface="Arial" pitchFamily="34" charset="0"/>
              <a:buChar char="•"/>
              <a:defRPr/>
            </a:pPr>
            <a:r>
              <a:rPr lang="en-US" sz="2000" dirty="0"/>
              <a:t>Judiciary relatively independent, but in sensitive cases has aligned with ruling party and government.</a:t>
            </a:r>
          </a:p>
          <a:p>
            <a:pPr marL="265113" indent="-265113">
              <a:buFont typeface="Arial" pitchFamily="34" charset="0"/>
              <a:buChar char="•"/>
              <a:defRPr/>
            </a:pPr>
            <a:r>
              <a:rPr lang="en-US" sz="2000" dirty="0"/>
              <a:t>Informal arrangements of cooptation and patronage weakens </a:t>
            </a:r>
            <a:r>
              <a:rPr lang="en-US" sz="2000" dirty="0" err="1"/>
              <a:t>organised</a:t>
            </a:r>
            <a:r>
              <a:rPr lang="en-US" sz="2000" dirty="0"/>
              <a:t> opposition</a:t>
            </a:r>
          </a:p>
          <a:p>
            <a:pPr marL="265113" indent="-265113">
              <a:buFont typeface="Arial" pitchFamily="34" charset="0"/>
              <a:buChar char="•"/>
              <a:defRPr/>
            </a:pPr>
            <a:r>
              <a:rPr lang="en-US" sz="2000" dirty="0"/>
              <a:t>No real transfer of power and authority to sub-national government; </a:t>
            </a:r>
            <a:r>
              <a:rPr lang="en-US" sz="2000" dirty="0" err="1"/>
              <a:t>decentralisation</a:t>
            </a:r>
            <a:r>
              <a:rPr lang="en-US" sz="2000" dirty="0"/>
              <a:t> policy has stalled</a:t>
            </a:r>
            <a:endParaRPr lang="en-GB" sz="2000" b="1" dirty="0"/>
          </a:p>
        </p:txBody>
      </p:sp>
      <p:pic>
        <p:nvPicPr>
          <p:cNvPr id="17412" name="Picture 5" descr="head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4113" y="836613"/>
            <a:ext cx="7302500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359150" y="836614"/>
            <a:ext cx="6408738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fr-CH" sz="28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cs typeface="Arial" charset="0"/>
              </a:rPr>
              <a:t>Zambia</a:t>
            </a:r>
            <a:r>
              <a:rPr lang="fr-CH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cs typeface="Arial" charset="0"/>
              </a:rPr>
              <a:t> - </a:t>
            </a:r>
            <a:r>
              <a:rPr lang="fr-CH" sz="28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cs typeface="Arial" charset="0"/>
              </a:rPr>
              <a:t>Rules</a:t>
            </a:r>
            <a:r>
              <a:rPr lang="fr-CH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cs typeface="Arial" charset="0"/>
              </a:rPr>
              <a:t> of the Game (1)</a:t>
            </a:r>
          </a:p>
        </p:txBody>
      </p:sp>
      <p:pic>
        <p:nvPicPr>
          <p:cNvPr id="6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7963" y="195036"/>
            <a:ext cx="1902117" cy="835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0390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474" y="293942"/>
            <a:ext cx="8917757" cy="1365176"/>
          </a:xfrm>
        </p:spPr>
        <p:txBody>
          <a:bodyPr>
            <a:normAutofit/>
          </a:bodyPr>
          <a:lstStyle/>
          <a:p>
            <a:pPr algn="ctr"/>
            <a:r>
              <a:rPr lang="en-GB" b="1" dirty="0"/>
              <a:t> ANÁLISE DE ECONOMIA POLÍTICA (AEP)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7646" y="1762812"/>
            <a:ext cx="10190376" cy="46745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en-GB" dirty="0"/>
          </a:p>
          <a:p>
            <a:pPr marL="0" indent="0" algn="just">
              <a:buNone/>
            </a:pPr>
            <a:endParaRPr lang="en-GB" dirty="0"/>
          </a:p>
          <a:p>
            <a:pPr marL="0" indent="0" algn="just">
              <a:buNone/>
            </a:pPr>
            <a:r>
              <a:rPr lang="en-GB" dirty="0"/>
              <a:t> -» A AEP </a:t>
            </a:r>
            <a:r>
              <a:rPr lang="en-GB" dirty="0" err="1"/>
              <a:t>investiga</a:t>
            </a:r>
            <a:r>
              <a:rPr lang="en-GB" dirty="0"/>
              <a:t> </a:t>
            </a:r>
            <a:r>
              <a:rPr lang="en-GB" dirty="0" err="1"/>
              <a:t>como</a:t>
            </a:r>
            <a:r>
              <a:rPr lang="en-GB" dirty="0"/>
              <a:t> </a:t>
            </a:r>
            <a:r>
              <a:rPr lang="en-GB" dirty="0" err="1"/>
              <a:t>factores</a:t>
            </a:r>
            <a:r>
              <a:rPr lang="en-GB" dirty="0"/>
              <a:t> de </a:t>
            </a:r>
            <a:r>
              <a:rPr lang="en-GB" dirty="0" err="1"/>
              <a:t>ordem</a:t>
            </a:r>
            <a:r>
              <a:rPr lang="en-GB" dirty="0"/>
              <a:t> social, </a:t>
            </a:r>
            <a:r>
              <a:rPr lang="en-GB" dirty="0" err="1"/>
              <a:t>política</a:t>
            </a:r>
            <a:r>
              <a:rPr lang="en-GB" dirty="0"/>
              <a:t>, </a:t>
            </a:r>
            <a:r>
              <a:rPr lang="en-GB" dirty="0" err="1"/>
              <a:t>económica</a:t>
            </a:r>
            <a:r>
              <a:rPr lang="en-GB" dirty="0"/>
              <a:t>, cultural </a:t>
            </a:r>
            <a:r>
              <a:rPr lang="en-GB" dirty="0" err="1"/>
              <a:t>ou</a:t>
            </a:r>
            <a:r>
              <a:rPr lang="en-GB" dirty="0"/>
              <a:t> </a:t>
            </a:r>
            <a:r>
              <a:rPr lang="en-GB" dirty="0" err="1"/>
              <a:t>tecnológica</a:t>
            </a:r>
            <a:r>
              <a:rPr lang="en-GB" dirty="0"/>
              <a:t> </a:t>
            </a:r>
            <a:r>
              <a:rPr lang="en-GB" dirty="0" err="1"/>
              <a:t>interagindo</a:t>
            </a:r>
            <a:r>
              <a:rPr lang="en-GB" dirty="0"/>
              <a:t> </a:t>
            </a:r>
            <a:r>
              <a:rPr lang="en-GB" dirty="0" err="1"/>
              <a:t>num</a:t>
            </a:r>
            <a:r>
              <a:rPr lang="en-GB" dirty="0"/>
              <a:t> </a:t>
            </a:r>
            <a:r>
              <a:rPr lang="en-GB" dirty="0" err="1"/>
              <a:t>determinado</a:t>
            </a:r>
            <a:r>
              <a:rPr lang="en-GB" dirty="0"/>
              <a:t> </a:t>
            </a:r>
            <a:r>
              <a:rPr lang="en-GB" dirty="0" err="1"/>
              <a:t>contexto</a:t>
            </a:r>
            <a:r>
              <a:rPr lang="en-GB" dirty="0"/>
              <a:t> e </a:t>
            </a:r>
            <a:r>
              <a:rPr lang="en-GB" dirty="0" err="1"/>
              <a:t>geografia</a:t>
            </a:r>
            <a:r>
              <a:rPr lang="en-GB" dirty="0"/>
              <a:t> </a:t>
            </a:r>
            <a:r>
              <a:rPr lang="en-GB" dirty="0" err="1"/>
              <a:t>apoiam</a:t>
            </a:r>
            <a:r>
              <a:rPr lang="en-GB" dirty="0"/>
              <a:t> </a:t>
            </a:r>
            <a:r>
              <a:rPr lang="en-GB" dirty="0" err="1"/>
              <a:t>ou</a:t>
            </a:r>
            <a:r>
              <a:rPr lang="en-GB" dirty="0"/>
              <a:t> </a:t>
            </a:r>
            <a:r>
              <a:rPr lang="en-GB" dirty="0" err="1"/>
              <a:t>impedem</a:t>
            </a:r>
            <a:r>
              <a:rPr lang="en-GB" dirty="0"/>
              <a:t> a </a:t>
            </a:r>
            <a:r>
              <a:rPr lang="en-GB" dirty="0" err="1"/>
              <a:t>capacidade</a:t>
            </a:r>
            <a:r>
              <a:rPr lang="en-GB" dirty="0"/>
              <a:t> de se resolver </a:t>
            </a:r>
            <a:r>
              <a:rPr lang="en-GB" dirty="0" err="1"/>
              <a:t>problemas</a:t>
            </a:r>
            <a:r>
              <a:rPr lang="en-GB" dirty="0"/>
              <a:t> </a:t>
            </a:r>
            <a:r>
              <a:rPr lang="en-GB" dirty="0" err="1"/>
              <a:t>económicos</a:t>
            </a:r>
            <a:r>
              <a:rPr lang="en-GB" dirty="0"/>
              <a:t> que </a:t>
            </a:r>
            <a:r>
              <a:rPr lang="en-GB" dirty="0" err="1"/>
              <a:t>requerem</a:t>
            </a:r>
            <a:r>
              <a:rPr lang="en-GB" dirty="0"/>
              <a:t> </a:t>
            </a:r>
            <a:r>
              <a:rPr lang="en-GB" dirty="0" err="1"/>
              <a:t>uma</a:t>
            </a:r>
            <a:r>
              <a:rPr lang="en-GB" dirty="0"/>
              <a:t> </a:t>
            </a:r>
            <a:r>
              <a:rPr lang="en-GB" dirty="0" err="1"/>
              <a:t>acção</a:t>
            </a:r>
            <a:r>
              <a:rPr lang="en-GB" dirty="0"/>
              <a:t> </a:t>
            </a:r>
            <a:r>
              <a:rPr lang="en-GB" dirty="0" err="1"/>
              <a:t>colectiva</a:t>
            </a:r>
            <a:r>
              <a:rPr lang="en-GB" dirty="0"/>
              <a:t> (</a:t>
            </a:r>
            <a:r>
              <a:rPr lang="en-GB" dirty="0" err="1"/>
              <a:t>ou</a:t>
            </a:r>
            <a:r>
              <a:rPr lang="en-GB" dirty="0"/>
              <a:t> a </a:t>
            </a:r>
            <a:r>
              <a:rPr lang="en-GB" dirty="0" err="1"/>
              <a:t>procura</a:t>
            </a:r>
            <a:r>
              <a:rPr lang="en-GB" dirty="0"/>
              <a:t> do </a:t>
            </a:r>
            <a:r>
              <a:rPr lang="en-GB" dirty="0" err="1"/>
              <a:t>bem</a:t>
            </a:r>
            <a:r>
              <a:rPr lang="en-GB" dirty="0"/>
              <a:t> </a:t>
            </a:r>
            <a:r>
              <a:rPr lang="en-GB" dirty="0" err="1"/>
              <a:t>comum</a:t>
            </a:r>
            <a:r>
              <a:rPr lang="en-GB" dirty="0"/>
              <a:t> por </a:t>
            </a:r>
            <a:r>
              <a:rPr lang="en-GB" dirty="0" err="1"/>
              <a:t>mais</a:t>
            </a:r>
            <a:r>
              <a:rPr lang="en-GB" dirty="0"/>
              <a:t> do que </a:t>
            </a:r>
            <a:r>
              <a:rPr lang="en-GB" dirty="0" err="1"/>
              <a:t>uma</a:t>
            </a:r>
            <a:r>
              <a:rPr lang="en-GB" dirty="0"/>
              <a:t> </a:t>
            </a:r>
            <a:r>
              <a:rPr lang="en-GB" dirty="0" err="1"/>
              <a:t>pessoa</a:t>
            </a:r>
            <a:r>
              <a:rPr lang="en-GB" dirty="0"/>
              <a:t>);</a:t>
            </a:r>
          </a:p>
          <a:p>
            <a:pPr marL="0" indent="0" algn="just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 algn="just"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72B23-EEAC-463F-AF1A-5ED2BE293D14}" type="slidenum">
              <a:rPr lang="en-GB" smtClean="0"/>
              <a:t>2</a:t>
            </a:fld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86181" y="293942"/>
            <a:ext cx="1902117" cy="835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2711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208213" y="549275"/>
            <a:ext cx="7715250" cy="5715000"/>
          </a:xfrm>
          <a:prstGeom prst="roundRect">
            <a:avLst>
              <a:gd name="adj" fmla="val 5395"/>
            </a:avLst>
          </a:prstGeom>
          <a:solidFill>
            <a:schemeClr val="bg1"/>
          </a:solidFill>
          <a:ln>
            <a:solidFill>
              <a:schemeClr val="bg2">
                <a:lumMod val="25000"/>
              </a:schemeClr>
            </a:solidFill>
          </a:ln>
          <a:effectLst>
            <a:outerShdw blurRad="165100" dist="50800" dir="2700000" sx="101000" sy="101000" algn="tl" rotWithShape="0">
              <a:schemeClr val="bg2">
                <a:lumMod val="10000"/>
                <a:alpha val="73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8435" name="TextBox 13"/>
          <p:cNvSpPr txBox="1">
            <a:spLocks noChangeArrowheads="1"/>
          </p:cNvSpPr>
          <p:nvPr/>
        </p:nvSpPr>
        <p:spPr bwMode="auto">
          <a:xfrm>
            <a:off x="2351088" y="1412875"/>
            <a:ext cx="7143750" cy="455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pt-PT" sz="4000" b="1">
              <a:solidFill>
                <a:srgbClr val="AD1D2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CH" altLang="pt-PT" sz="2200" b="1">
                <a:latin typeface="Arial" panose="020B0604020202020204" pitchFamily="34" charset="0"/>
              </a:rPr>
              <a:t>Who must the executive listen to?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fr-CH" altLang="pt-PT" sz="2000" b="1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pt-PT" sz="2200" b="1">
                <a:latin typeface="Arial" panose="020B0604020202020204" pitchFamily="34" charset="0"/>
              </a:rPr>
              <a:t>Ruling party (MMD): </a:t>
            </a:r>
            <a:r>
              <a:rPr lang="en-US" altLang="pt-PT" sz="2000">
                <a:latin typeface="Arial" panose="020B0604020202020204" pitchFamily="34" charset="0"/>
              </a:rPr>
              <a:t>a powerful patronage machine (jobs, contracts and other material benefits).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pt-PT" sz="2200" b="1">
                <a:latin typeface="Arial" panose="020B0604020202020204" pitchFamily="34" charset="0"/>
              </a:rPr>
              <a:t>Churches: </a:t>
            </a:r>
            <a:r>
              <a:rPr lang="en-US" altLang="pt-PT" sz="2000">
                <a:latin typeface="Arial" panose="020B0604020202020204" pitchFamily="34" charset="0"/>
              </a:rPr>
              <a:t>esp. the Catholic Church – extensive network stretching into the remotest rural hinterland.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pt-PT" sz="2200" b="1">
                <a:latin typeface="Arial" panose="020B0604020202020204" pitchFamily="34" charset="0"/>
              </a:rPr>
              <a:t>Trade unions: </a:t>
            </a:r>
            <a:r>
              <a:rPr lang="en-US" altLang="pt-PT" sz="2000">
                <a:latin typeface="Arial" panose="020B0604020202020204" pitchFamily="34" charset="0"/>
              </a:rPr>
              <a:t>currently weak and disorganised but has potential to organise collective action around public goods.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pt-PT" sz="2200" b="1">
                <a:latin typeface="Arial" panose="020B0604020202020204" pitchFamily="34" charset="0"/>
              </a:rPr>
              <a:t>International Donors: </a:t>
            </a:r>
            <a:r>
              <a:rPr lang="en-US" altLang="pt-PT" sz="2000">
                <a:latin typeface="Arial" panose="020B0604020202020204" pitchFamily="34" charset="0"/>
              </a:rPr>
              <a:t>influence in key areas of health and infrastructure.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pt-PT" sz="2200" b="1">
                <a:latin typeface="Arial" panose="020B0604020202020204" pitchFamily="34" charset="0"/>
              </a:rPr>
              <a:t>Large scale companies: </a:t>
            </a:r>
            <a:r>
              <a:rPr lang="en-US" altLang="pt-PT" sz="2200">
                <a:latin typeface="Arial" panose="020B0604020202020204" pitchFamily="34" charset="0"/>
              </a:rPr>
              <a:t> </a:t>
            </a:r>
            <a:r>
              <a:rPr lang="en-US" altLang="pt-PT" sz="2000">
                <a:latin typeface="Arial" panose="020B0604020202020204" pitchFamily="34" charset="0"/>
              </a:rPr>
              <a:t>foreign-owned mining companies have leverage over government</a:t>
            </a:r>
          </a:p>
        </p:txBody>
      </p:sp>
      <p:pic>
        <p:nvPicPr>
          <p:cNvPr id="18436" name="Picture 5" descr="head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4113" y="836613"/>
            <a:ext cx="7302500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359150" y="836614"/>
            <a:ext cx="6408738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fr-CH" sz="28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cs typeface="Arial" charset="0"/>
              </a:rPr>
              <a:t>Zambia</a:t>
            </a:r>
            <a:r>
              <a:rPr lang="fr-CH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cs typeface="Arial" charset="0"/>
              </a:rPr>
              <a:t> - </a:t>
            </a:r>
            <a:r>
              <a:rPr lang="fr-CH" sz="28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cs typeface="Arial" charset="0"/>
              </a:rPr>
              <a:t>Rules</a:t>
            </a:r>
            <a:r>
              <a:rPr lang="fr-CH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cs typeface="Arial" charset="0"/>
              </a:rPr>
              <a:t> of the Game (2)</a:t>
            </a:r>
          </a:p>
        </p:txBody>
      </p:sp>
      <p:pic>
        <p:nvPicPr>
          <p:cNvPr id="6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7963" y="195036"/>
            <a:ext cx="1902117" cy="835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4919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208213" y="549275"/>
            <a:ext cx="7715250" cy="5715000"/>
          </a:xfrm>
          <a:prstGeom prst="roundRect">
            <a:avLst>
              <a:gd name="adj" fmla="val 5395"/>
            </a:avLst>
          </a:prstGeom>
          <a:solidFill>
            <a:schemeClr val="bg1"/>
          </a:solidFill>
          <a:ln>
            <a:solidFill>
              <a:schemeClr val="bg2">
                <a:lumMod val="25000"/>
              </a:schemeClr>
            </a:solidFill>
          </a:ln>
          <a:effectLst>
            <a:outerShdw blurRad="165100" dist="50800" dir="2700000" sx="101000" sy="101000" algn="tl" rotWithShape="0">
              <a:schemeClr val="bg2">
                <a:lumMod val="10000"/>
                <a:alpha val="73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075" name="TextBox 13"/>
          <p:cNvSpPr txBox="1">
            <a:spLocks noChangeArrowheads="1"/>
          </p:cNvSpPr>
          <p:nvPr/>
        </p:nvSpPr>
        <p:spPr bwMode="auto">
          <a:xfrm>
            <a:off x="2351088" y="1412875"/>
            <a:ext cx="7143750" cy="372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endParaRPr lang="en-GB" sz="4000" b="1" dirty="0">
              <a:solidFill>
                <a:srgbClr val="AD1D20"/>
              </a:solidFill>
              <a:latin typeface="Arial" charset="0"/>
              <a:cs typeface="Arial" charset="0"/>
            </a:endParaRPr>
          </a:p>
          <a:p>
            <a:pPr eaLnBrk="1" hangingPunct="1">
              <a:defRPr/>
            </a:pPr>
            <a:r>
              <a:rPr lang="fr-CH" sz="2200" b="1" dirty="0" err="1"/>
              <a:t>Rules</a:t>
            </a:r>
            <a:r>
              <a:rPr lang="fr-CH" sz="2200" b="1" dirty="0"/>
              <a:t>-</a:t>
            </a:r>
            <a:r>
              <a:rPr lang="fr-CH" sz="2200" b="1" dirty="0" err="1"/>
              <a:t>based</a:t>
            </a:r>
            <a:r>
              <a:rPr lang="fr-CH" sz="2200" b="1" dirty="0"/>
              <a:t> </a:t>
            </a:r>
            <a:r>
              <a:rPr lang="fr-CH" sz="2200" b="1" dirty="0" err="1"/>
              <a:t>behaviour</a:t>
            </a:r>
            <a:r>
              <a:rPr lang="fr-CH" sz="2200" b="1" dirty="0"/>
              <a:t>?</a:t>
            </a:r>
          </a:p>
          <a:p>
            <a:pPr eaLnBrk="1" hangingPunct="1">
              <a:defRPr/>
            </a:pPr>
            <a:endParaRPr lang="fr-CH" sz="2000" b="1" dirty="0"/>
          </a:p>
          <a:p>
            <a:pPr marL="265113" indent="-265113">
              <a:buFont typeface="Arial" pitchFamily="34" charset="0"/>
              <a:buChar char="•"/>
              <a:defRPr/>
            </a:pPr>
            <a:r>
              <a:rPr lang="en-US" sz="2200" dirty="0"/>
              <a:t>Relations within the public sector and between the public and private sector based on personal connections rather than impersonal, publicly </a:t>
            </a:r>
            <a:r>
              <a:rPr lang="en-US" sz="2200" dirty="0" err="1"/>
              <a:t>recognised</a:t>
            </a:r>
            <a:r>
              <a:rPr lang="en-US" sz="2200" dirty="0"/>
              <a:t>, predictable rules.</a:t>
            </a:r>
          </a:p>
          <a:p>
            <a:pPr marL="265113" indent="-265113">
              <a:buFont typeface="Arial" pitchFamily="34" charset="0"/>
              <a:buChar char="•"/>
              <a:defRPr/>
            </a:pPr>
            <a:r>
              <a:rPr lang="en-US" sz="2200" dirty="0"/>
              <a:t>Most important decisions reached through intra-elite bargaining rather than formal procedures or institutions.</a:t>
            </a:r>
          </a:p>
          <a:p>
            <a:pPr marL="265113" indent="-265113">
              <a:buFont typeface="Arial" pitchFamily="34" charset="0"/>
              <a:buChar char="•"/>
              <a:defRPr/>
            </a:pPr>
            <a:r>
              <a:rPr lang="en-US" sz="2200" dirty="0"/>
              <a:t>Corruption evident at all levels. But, cultural attitudes are supportive of patronage and </a:t>
            </a:r>
            <a:r>
              <a:rPr lang="en-US" sz="2200" dirty="0" err="1"/>
              <a:t>clientelism</a:t>
            </a:r>
            <a:r>
              <a:rPr lang="en-US" sz="2200" dirty="0"/>
              <a:t>.</a:t>
            </a:r>
          </a:p>
        </p:txBody>
      </p:sp>
      <p:pic>
        <p:nvPicPr>
          <p:cNvPr id="19460" name="Picture 5" descr="head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4113" y="836613"/>
            <a:ext cx="7302500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359150" y="836614"/>
            <a:ext cx="6408738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fr-CH" sz="28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cs typeface="Arial" charset="0"/>
              </a:rPr>
              <a:t>Zambia</a:t>
            </a:r>
            <a:r>
              <a:rPr lang="fr-CH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cs typeface="Arial" charset="0"/>
              </a:rPr>
              <a:t> - </a:t>
            </a:r>
            <a:r>
              <a:rPr lang="fr-CH" sz="28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cs typeface="Arial" charset="0"/>
              </a:rPr>
              <a:t>Rules</a:t>
            </a:r>
            <a:r>
              <a:rPr lang="fr-CH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cs typeface="Arial" charset="0"/>
              </a:rPr>
              <a:t> of the Game (3)</a:t>
            </a:r>
          </a:p>
        </p:txBody>
      </p:sp>
      <p:pic>
        <p:nvPicPr>
          <p:cNvPr id="6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7963" y="195036"/>
            <a:ext cx="1902117" cy="835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8635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208213" y="549275"/>
            <a:ext cx="7715250" cy="5715000"/>
          </a:xfrm>
          <a:prstGeom prst="roundRect">
            <a:avLst>
              <a:gd name="adj" fmla="val 5395"/>
            </a:avLst>
          </a:prstGeom>
          <a:solidFill>
            <a:schemeClr val="bg1"/>
          </a:solidFill>
          <a:ln>
            <a:solidFill>
              <a:schemeClr val="bg2">
                <a:lumMod val="25000"/>
              </a:schemeClr>
            </a:solidFill>
          </a:ln>
          <a:effectLst>
            <a:outerShdw blurRad="165100" dist="50800" dir="2700000" sx="101000" sy="101000" algn="tl" rotWithShape="0">
              <a:schemeClr val="bg2">
                <a:lumMod val="10000"/>
                <a:alpha val="73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075" name="TextBox 13"/>
          <p:cNvSpPr txBox="1">
            <a:spLocks noChangeArrowheads="1"/>
          </p:cNvSpPr>
          <p:nvPr/>
        </p:nvSpPr>
        <p:spPr bwMode="auto">
          <a:xfrm>
            <a:off x="2351088" y="1412876"/>
            <a:ext cx="7143750" cy="3847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endParaRPr lang="en-GB" sz="4000" b="1" dirty="0">
              <a:solidFill>
                <a:srgbClr val="AD1D20"/>
              </a:solidFill>
              <a:latin typeface="Arial" charset="0"/>
              <a:cs typeface="Arial" charset="0"/>
            </a:endParaRPr>
          </a:p>
          <a:p>
            <a:pPr eaLnBrk="1" hangingPunct="1">
              <a:defRPr/>
            </a:pPr>
            <a:r>
              <a:rPr lang="fr-CH" sz="2200" b="1" dirty="0" err="1"/>
              <a:t>Rules</a:t>
            </a:r>
            <a:r>
              <a:rPr lang="fr-CH" sz="2200" b="1" dirty="0"/>
              <a:t>-</a:t>
            </a:r>
            <a:r>
              <a:rPr lang="fr-CH" sz="2200" b="1" dirty="0" err="1"/>
              <a:t>based</a:t>
            </a:r>
            <a:r>
              <a:rPr lang="fr-CH" sz="2200" b="1" dirty="0"/>
              <a:t> </a:t>
            </a:r>
            <a:r>
              <a:rPr lang="fr-CH" sz="2200" b="1" dirty="0" err="1"/>
              <a:t>behaviour</a:t>
            </a:r>
            <a:r>
              <a:rPr lang="fr-CH" sz="2200" b="1" dirty="0"/>
              <a:t>?</a:t>
            </a:r>
          </a:p>
          <a:p>
            <a:pPr eaLnBrk="1" hangingPunct="1">
              <a:defRPr/>
            </a:pPr>
            <a:endParaRPr lang="fr-CH" sz="2000" b="1" dirty="0"/>
          </a:p>
          <a:p>
            <a:pPr marL="265113" indent="-265113">
              <a:buFont typeface="Arial" pitchFamily="34" charset="0"/>
              <a:buChar char="•"/>
              <a:defRPr/>
            </a:pPr>
            <a:r>
              <a:rPr lang="en-US" dirty="0"/>
              <a:t>Recruitment and promotion in the public service do not often follow formal rules and procedures.  Political appointees in senior positions.</a:t>
            </a:r>
          </a:p>
          <a:p>
            <a:pPr marL="265113" indent="-265113">
              <a:buFont typeface="Arial" pitchFamily="34" charset="0"/>
              <a:buChar char="•"/>
              <a:defRPr/>
            </a:pPr>
            <a:r>
              <a:rPr lang="en-US" dirty="0"/>
              <a:t>Procurement procedures routinely flouted.  Decisions on large tenders and foreign investment often taken by State House.</a:t>
            </a:r>
          </a:p>
          <a:p>
            <a:pPr marL="265113" indent="-265113">
              <a:buFont typeface="Arial" pitchFamily="34" charset="0"/>
              <a:buChar char="•"/>
              <a:defRPr/>
            </a:pPr>
            <a:r>
              <a:rPr lang="en-US" dirty="0"/>
              <a:t>Political parties are highly </a:t>
            </a:r>
            <a:r>
              <a:rPr lang="en-US" dirty="0" err="1"/>
              <a:t>personalised</a:t>
            </a:r>
            <a:r>
              <a:rPr lang="en-US" dirty="0"/>
              <a:t>.  Internal procedures in relation to membership, elections and fund-raising are not respected.  Political party financing lacks transparency and accountability.</a:t>
            </a:r>
          </a:p>
          <a:p>
            <a:pPr marL="265113" indent="-265113">
              <a:buFont typeface="Arial" pitchFamily="34" charset="0"/>
              <a:buChar char="•"/>
              <a:defRPr/>
            </a:pPr>
            <a:r>
              <a:rPr lang="en-US" dirty="0"/>
              <a:t>Most CSOs lack clear rules about membership, elections and financial procedures. </a:t>
            </a:r>
          </a:p>
        </p:txBody>
      </p:sp>
      <p:pic>
        <p:nvPicPr>
          <p:cNvPr id="20484" name="Picture 5" descr="head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4113" y="836613"/>
            <a:ext cx="7302500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359150" y="836614"/>
            <a:ext cx="6408738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fr-CH" sz="28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cs typeface="Arial" charset="0"/>
              </a:rPr>
              <a:t>Zambia</a:t>
            </a:r>
            <a:r>
              <a:rPr lang="fr-CH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cs typeface="Arial" charset="0"/>
              </a:rPr>
              <a:t> - </a:t>
            </a:r>
            <a:r>
              <a:rPr lang="fr-CH" sz="28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cs typeface="Arial" charset="0"/>
              </a:rPr>
              <a:t>Rules</a:t>
            </a:r>
            <a:r>
              <a:rPr lang="fr-CH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cs typeface="Arial" charset="0"/>
              </a:rPr>
              <a:t> of the Game (4)</a:t>
            </a:r>
          </a:p>
        </p:txBody>
      </p:sp>
      <p:pic>
        <p:nvPicPr>
          <p:cNvPr id="6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7963" y="195036"/>
            <a:ext cx="1902117" cy="835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4408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208213" y="549275"/>
            <a:ext cx="7715250" cy="5715000"/>
          </a:xfrm>
          <a:prstGeom prst="roundRect">
            <a:avLst>
              <a:gd name="adj" fmla="val 5395"/>
            </a:avLst>
          </a:prstGeom>
          <a:solidFill>
            <a:schemeClr val="bg1"/>
          </a:solidFill>
          <a:ln>
            <a:solidFill>
              <a:schemeClr val="bg2">
                <a:lumMod val="25000"/>
              </a:schemeClr>
            </a:solidFill>
          </a:ln>
          <a:effectLst>
            <a:outerShdw blurRad="165100" dist="50800" dir="2700000" sx="101000" sy="101000" algn="tl" rotWithShape="0">
              <a:schemeClr val="bg2">
                <a:lumMod val="10000"/>
                <a:alpha val="73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075" name="TextBox 13"/>
          <p:cNvSpPr txBox="1">
            <a:spLocks noChangeArrowheads="1"/>
          </p:cNvSpPr>
          <p:nvPr/>
        </p:nvSpPr>
        <p:spPr bwMode="auto">
          <a:xfrm>
            <a:off x="2351088" y="1412875"/>
            <a:ext cx="7143750" cy="4124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endParaRPr lang="en-GB" sz="4000" b="1" dirty="0">
              <a:solidFill>
                <a:srgbClr val="AD1D20"/>
              </a:solidFill>
              <a:latin typeface="Arial" charset="0"/>
              <a:cs typeface="Arial" charset="0"/>
            </a:endParaRPr>
          </a:p>
          <a:p>
            <a:pPr eaLnBrk="1" hangingPunct="1">
              <a:defRPr/>
            </a:pPr>
            <a:r>
              <a:rPr lang="fr-CH" sz="2200" b="1" dirty="0" err="1"/>
              <a:t>Political</a:t>
            </a:r>
            <a:r>
              <a:rPr lang="fr-CH" sz="2200" b="1" dirty="0"/>
              <a:t> </a:t>
            </a:r>
            <a:r>
              <a:rPr lang="fr-CH" sz="2200" b="1" dirty="0" err="1"/>
              <a:t>competition</a:t>
            </a:r>
            <a:endParaRPr lang="fr-CH" sz="2200" b="1" dirty="0"/>
          </a:p>
          <a:p>
            <a:pPr eaLnBrk="1" hangingPunct="1">
              <a:defRPr/>
            </a:pPr>
            <a:endParaRPr lang="fr-CH" sz="2000" b="1" dirty="0"/>
          </a:p>
          <a:p>
            <a:pPr marL="265113" indent="-265113">
              <a:buFont typeface="Arial" pitchFamily="34" charset="0"/>
              <a:buChar char="•"/>
              <a:defRPr/>
            </a:pPr>
            <a:r>
              <a:rPr lang="en-US" dirty="0"/>
              <a:t>Competition for power based on distribution of patronage (immediate benefits, future rewards, etc).</a:t>
            </a:r>
          </a:p>
          <a:p>
            <a:pPr marL="265113" indent="-265113">
              <a:buFont typeface="Arial" pitchFamily="34" charset="0"/>
              <a:buChar char="•"/>
              <a:defRPr/>
            </a:pPr>
            <a:r>
              <a:rPr lang="en-US" dirty="0"/>
              <a:t>Increased level of political competition fueling corruption and abuse of state resources by the executive and encouraging short-termism.</a:t>
            </a:r>
          </a:p>
          <a:p>
            <a:pPr marL="265113" indent="-265113">
              <a:buFont typeface="Arial" pitchFamily="34" charset="0"/>
              <a:buChar char="•"/>
              <a:defRPr/>
            </a:pPr>
            <a:r>
              <a:rPr lang="en-US" dirty="0"/>
              <a:t>Political </a:t>
            </a:r>
            <a:r>
              <a:rPr lang="en-US" dirty="0" err="1"/>
              <a:t>mobilisation</a:t>
            </a:r>
            <a:r>
              <a:rPr lang="en-US" dirty="0"/>
              <a:t> around ethnicity since 2001. </a:t>
            </a:r>
          </a:p>
          <a:p>
            <a:pPr marL="265113" indent="-265113">
              <a:buFont typeface="Arial" pitchFamily="34" charset="0"/>
              <a:buChar char="•"/>
              <a:defRPr/>
            </a:pPr>
            <a:r>
              <a:rPr lang="en-US" dirty="0"/>
              <a:t>Political parties based on personal rather than policy differences.</a:t>
            </a:r>
          </a:p>
          <a:p>
            <a:pPr marL="265113" indent="-265113">
              <a:buFont typeface="Arial" pitchFamily="34" charset="0"/>
              <a:buChar char="•"/>
              <a:defRPr/>
            </a:pPr>
            <a:r>
              <a:rPr lang="en-US" dirty="0"/>
              <a:t>Political competition a zero-sum game: those in power would want to retain it at all costs and those in opposition desperate to capture it.</a:t>
            </a:r>
          </a:p>
          <a:p>
            <a:pPr marL="265113" indent="-265113">
              <a:buFont typeface="Arial" pitchFamily="34" charset="0"/>
              <a:buChar char="•"/>
              <a:defRPr/>
            </a:pPr>
            <a:r>
              <a:rPr lang="en-US" dirty="0"/>
              <a:t>Elite bargaining concerned with alternation of power, rather than changing the nature of political competition.</a:t>
            </a:r>
          </a:p>
        </p:txBody>
      </p:sp>
      <p:pic>
        <p:nvPicPr>
          <p:cNvPr id="21508" name="Picture 5" descr="head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4113" y="836613"/>
            <a:ext cx="7302500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359150" y="836614"/>
            <a:ext cx="6408738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fr-CH" sz="28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cs typeface="Arial" charset="0"/>
              </a:rPr>
              <a:t>Zambia</a:t>
            </a:r>
            <a:r>
              <a:rPr lang="fr-CH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cs typeface="Arial" charset="0"/>
              </a:rPr>
              <a:t> - </a:t>
            </a:r>
            <a:r>
              <a:rPr lang="fr-CH" sz="28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cs typeface="Arial" charset="0"/>
              </a:rPr>
              <a:t>Rules</a:t>
            </a:r>
            <a:r>
              <a:rPr lang="fr-CH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cs typeface="Arial" charset="0"/>
              </a:rPr>
              <a:t> of the Game (5)</a:t>
            </a:r>
          </a:p>
        </p:txBody>
      </p:sp>
      <p:pic>
        <p:nvPicPr>
          <p:cNvPr id="6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7963" y="195036"/>
            <a:ext cx="1902117" cy="835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4918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208213" y="549275"/>
            <a:ext cx="7715250" cy="5715000"/>
          </a:xfrm>
          <a:prstGeom prst="roundRect">
            <a:avLst>
              <a:gd name="adj" fmla="val 5395"/>
            </a:avLst>
          </a:prstGeom>
          <a:solidFill>
            <a:schemeClr val="bg1"/>
          </a:solidFill>
          <a:ln>
            <a:solidFill>
              <a:schemeClr val="bg2">
                <a:lumMod val="25000"/>
              </a:schemeClr>
            </a:solidFill>
          </a:ln>
          <a:effectLst>
            <a:outerShdw blurRad="165100" dist="50800" dir="2700000" sx="101000" sy="101000" algn="tl" rotWithShape="0">
              <a:schemeClr val="bg2">
                <a:lumMod val="10000"/>
                <a:alpha val="73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075" name="TextBox 13"/>
          <p:cNvSpPr txBox="1">
            <a:spLocks noChangeArrowheads="1"/>
          </p:cNvSpPr>
          <p:nvPr/>
        </p:nvSpPr>
        <p:spPr bwMode="auto">
          <a:xfrm>
            <a:off x="2351088" y="1412876"/>
            <a:ext cx="7143750" cy="510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endParaRPr lang="en-GB" sz="4000" b="1" dirty="0">
              <a:solidFill>
                <a:srgbClr val="AD1D20"/>
              </a:solidFill>
              <a:latin typeface="Arial" charset="0"/>
              <a:cs typeface="Arial" charset="0"/>
            </a:endParaRPr>
          </a:p>
          <a:p>
            <a:pPr eaLnBrk="1" hangingPunct="1">
              <a:defRPr/>
            </a:pPr>
            <a:r>
              <a:rPr lang="fr-CH" sz="2200" b="1" dirty="0"/>
              <a:t>Key trends:</a:t>
            </a:r>
          </a:p>
          <a:p>
            <a:pPr eaLnBrk="1" hangingPunct="1">
              <a:defRPr/>
            </a:pPr>
            <a:endParaRPr lang="fr-CH" sz="2200" b="1" dirty="0"/>
          </a:p>
          <a:p>
            <a:pPr marL="265113" indent="-265113">
              <a:buFont typeface="Arial" pitchFamily="34" charset="0"/>
              <a:buChar char="•"/>
              <a:defRPr/>
            </a:pPr>
            <a:r>
              <a:rPr lang="en-US" sz="2200" b="1" dirty="0"/>
              <a:t>Increased political competition: </a:t>
            </a:r>
            <a:r>
              <a:rPr lang="en-US" sz="2200" dirty="0"/>
              <a:t>potential for alternation in power, winning votes amongst targeted groups key to electoral success.</a:t>
            </a:r>
          </a:p>
          <a:p>
            <a:pPr marL="265113" indent="-265113">
              <a:buFont typeface="Arial" pitchFamily="34" charset="0"/>
              <a:buChar char="•"/>
              <a:defRPr/>
            </a:pPr>
            <a:r>
              <a:rPr lang="en-US" sz="2200" b="1" dirty="0"/>
              <a:t>Demographic changes: </a:t>
            </a:r>
            <a:r>
              <a:rPr lang="en-US" sz="2200" dirty="0"/>
              <a:t>Population growth, youth bulge, first time voters.</a:t>
            </a:r>
          </a:p>
          <a:p>
            <a:pPr marL="265113" indent="-265113">
              <a:buFont typeface="Arial" pitchFamily="34" charset="0"/>
              <a:buChar char="•"/>
              <a:defRPr/>
            </a:pPr>
            <a:r>
              <a:rPr lang="en-US" sz="2200" b="1" dirty="0"/>
              <a:t>Improvements in communication and mass media: </a:t>
            </a:r>
            <a:r>
              <a:rPr lang="en-US" sz="2200" dirty="0"/>
              <a:t>mobile phone connectivity in rural areas; community radios, more informed electorate</a:t>
            </a:r>
          </a:p>
          <a:p>
            <a:pPr marL="265113" indent="-265113">
              <a:buFont typeface="Arial" pitchFamily="34" charset="0"/>
              <a:buChar char="•"/>
              <a:defRPr/>
            </a:pPr>
            <a:r>
              <a:rPr lang="en-US" sz="2200" b="1" dirty="0"/>
              <a:t>Increased role of foreign investment: </a:t>
            </a:r>
            <a:r>
              <a:rPr lang="en-US" sz="2200" dirty="0"/>
              <a:t>China and South Africa.</a:t>
            </a:r>
          </a:p>
          <a:p>
            <a:pPr eaLnBrk="1" hangingPunct="1">
              <a:defRPr/>
            </a:pPr>
            <a:endParaRPr lang="fr-CH" sz="2200" b="1" dirty="0"/>
          </a:p>
        </p:txBody>
      </p:sp>
      <p:pic>
        <p:nvPicPr>
          <p:cNvPr id="22532" name="Picture 5" descr="head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4113" y="836613"/>
            <a:ext cx="7302500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359150" y="836614"/>
            <a:ext cx="6408738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fr-CH" sz="28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cs typeface="Arial" charset="0"/>
              </a:rPr>
              <a:t>Zambia</a:t>
            </a:r>
            <a:r>
              <a:rPr lang="fr-CH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cs typeface="Arial" charset="0"/>
              </a:rPr>
              <a:t> - </a:t>
            </a:r>
            <a:r>
              <a:rPr lang="fr-CH" sz="28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cs typeface="Arial" charset="0"/>
              </a:rPr>
              <a:t>Rules</a:t>
            </a:r>
            <a:r>
              <a:rPr lang="fr-CH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cs typeface="Arial" charset="0"/>
              </a:rPr>
              <a:t> of the Game (6)</a:t>
            </a:r>
          </a:p>
        </p:txBody>
      </p:sp>
      <p:pic>
        <p:nvPicPr>
          <p:cNvPr id="6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7963" y="195036"/>
            <a:ext cx="1902117" cy="835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3779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208213" y="549275"/>
            <a:ext cx="7715250" cy="5715000"/>
          </a:xfrm>
          <a:prstGeom prst="roundRect">
            <a:avLst>
              <a:gd name="adj" fmla="val 5395"/>
            </a:avLst>
          </a:prstGeom>
          <a:solidFill>
            <a:schemeClr val="bg1"/>
          </a:solidFill>
          <a:ln>
            <a:solidFill>
              <a:schemeClr val="bg2">
                <a:lumMod val="25000"/>
              </a:schemeClr>
            </a:solidFill>
          </a:ln>
          <a:effectLst>
            <a:outerShdw blurRad="165100" dist="50800" dir="2700000" sx="101000" sy="101000" algn="tl" rotWithShape="0">
              <a:schemeClr val="bg2">
                <a:lumMod val="10000"/>
                <a:alpha val="73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075" name="TextBox 13"/>
          <p:cNvSpPr txBox="1">
            <a:spLocks noChangeArrowheads="1"/>
          </p:cNvSpPr>
          <p:nvPr/>
        </p:nvSpPr>
        <p:spPr bwMode="auto">
          <a:xfrm>
            <a:off x="2351088" y="1412876"/>
            <a:ext cx="7143750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endParaRPr lang="en-GB" sz="4000" b="1" dirty="0">
              <a:solidFill>
                <a:srgbClr val="AD1D20"/>
              </a:solidFill>
              <a:latin typeface="Arial" charset="0"/>
              <a:cs typeface="Arial" charset="0"/>
            </a:endParaRPr>
          </a:p>
          <a:p>
            <a:pPr marL="265113" indent="-265113">
              <a:buFont typeface="Arial" pitchFamily="34" charset="0"/>
              <a:buChar char="•"/>
              <a:defRPr/>
            </a:pPr>
            <a:endParaRPr lang="en-US" sz="2200" dirty="0"/>
          </a:p>
          <a:p>
            <a:pPr marL="265113" indent="-265113">
              <a:buFont typeface="Arial" pitchFamily="34" charset="0"/>
              <a:buChar char="•"/>
              <a:defRPr/>
            </a:pPr>
            <a:r>
              <a:rPr lang="en-US" sz="2400" dirty="0"/>
              <a:t>Imminent elections</a:t>
            </a:r>
          </a:p>
          <a:p>
            <a:pPr marL="265113" indent="-265113">
              <a:buFont typeface="Arial" pitchFamily="34" charset="0"/>
              <a:buChar char="•"/>
              <a:defRPr/>
            </a:pPr>
            <a:r>
              <a:rPr lang="en-US" sz="2400" dirty="0"/>
              <a:t>Competition for influence within ruling party</a:t>
            </a:r>
          </a:p>
          <a:p>
            <a:pPr eaLnBrk="1" hangingPunct="1">
              <a:defRPr/>
            </a:pPr>
            <a:endParaRPr lang="fr-CH" sz="2200" b="1" dirty="0"/>
          </a:p>
        </p:txBody>
      </p:sp>
      <p:pic>
        <p:nvPicPr>
          <p:cNvPr id="23556" name="Picture 5" descr="head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4113" y="836613"/>
            <a:ext cx="7302500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359150" y="836614"/>
            <a:ext cx="6408738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fr-CH" sz="28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cs typeface="Arial" charset="0"/>
              </a:rPr>
              <a:t>Zambia</a:t>
            </a:r>
            <a:r>
              <a:rPr lang="fr-CH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cs typeface="Arial" charset="0"/>
              </a:rPr>
              <a:t> – </a:t>
            </a:r>
            <a:r>
              <a:rPr lang="fr-CH" sz="28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cs typeface="Arial" charset="0"/>
              </a:rPr>
              <a:t>Here</a:t>
            </a:r>
            <a:r>
              <a:rPr lang="fr-CH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cs typeface="Arial" charset="0"/>
              </a:rPr>
              <a:t> and </a:t>
            </a:r>
            <a:r>
              <a:rPr lang="fr-CH" sz="28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cs typeface="Arial" charset="0"/>
              </a:rPr>
              <a:t>Now</a:t>
            </a:r>
            <a:endParaRPr lang="fr-CH" sz="2800" b="1" dirty="0">
              <a:solidFill>
                <a:schemeClr val="tx1">
                  <a:lumMod val="50000"/>
                  <a:lumOff val="50000"/>
                </a:schemeClr>
              </a:solidFill>
              <a:latin typeface="Arial" charset="0"/>
              <a:cs typeface="Arial" charset="0"/>
            </a:endParaRPr>
          </a:p>
        </p:txBody>
      </p:sp>
      <p:pic>
        <p:nvPicPr>
          <p:cNvPr id="6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7963" y="195036"/>
            <a:ext cx="1902117" cy="835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5454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208213" y="549275"/>
            <a:ext cx="7715250" cy="5715000"/>
          </a:xfrm>
          <a:prstGeom prst="roundRect">
            <a:avLst>
              <a:gd name="adj" fmla="val 5395"/>
            </a:avLst>
          </a:prstGeom>
          <a:solidFill>
            <a:schemeClr val="bg1"/>
          </a:solidFill>
          <a:ln>
            <a:solidFill>
              <a:schemeClr val="bg2">
                <a:lumMod val="25000"/>
              </a:schemeClr>
            </a:solidFill>
          </a:ln>
          <a:effectLst>
            <a:outerShdw blurRad="165100" dist="50800" dir="2700000" sx="101000" sy="101000" algn="tl" rotWithShape="0">
              <a:schemeClr val="bg2">
                <a:lumMod val="10000"/>
                <a:alpha val="73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075" name="TextBox 13"/>
          <p:cNvSpPr txBox="1">
            <a:spLocks noChangeArrowheads="1"/>
          </p:cNvSpPr>
          <p:nvPr/>
        </p:nvSpPr>
        <p:spPr bwMode="auto">
          <a:xfrm>
            <a:off x="2351088" y="1412875"/>
            <a:ext cx="7143750" cy="468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endParaRPr lang="en-GB" sz="4000" b="1" dirty="0">
              <a:solidFill>
                <a:srgbClr val="AD1D20"/>
              </a:solidFill>
              <a:latin typeface="Arial" charset="0"/>
              <a:cs typeface="Arial" charset="0"/>
            </a:endParaRPr>
          </a:p>
          <a:p>
            <a:pPr>
              <a:spcBef>
                <a:spcPts val="800"/>
              </a:spcBef>
              <a:defRPr/>
            </a:pPr>
            <a:r>
              <a:rPr lang="fr-CH" sz="2400" dirty="0"/>
              <a:t>Policy </a:t>
            </a:r>
            <a:r>
              <a:rPr lang="fr-CH" sz="2400" dirty="0" err="1"/>
              <a:t>failures</a:t>
            </a:r>
            <a:r>
              <a:rPr lang="fr-CH" sz="2400" dirty="0"/>
              <a:t> are </a:t>
            </a:r>
            <a:r>
              <a:rPr lang="fr-CH" sz="2400" dirty="0" err="1"/>
              <a:t>well</a:t>
            </a:r>
            <a:r>
              <a:rPr lang="fr-CH" sz="2400" dirty="0"/>
              <a:t> </a:t>
            </a:r>
            <a:r>
              <a:rPr lang="fr-CH" sz="2400" dirty="0" err="1"/>
              <a:t>known</a:t>
            </a:r>
            <a:r>
              <a:rPr lang="fr-CH" sz="2400" dirty="0"/>
              <a:t>, but </a:t>
            </a:r>
            <a:r>
              <a:rPr lang="fr-CH" sz="2400" dirty="0" err="1"/>
              <a:t>limited</a:t>
            </a:r>
            <a:r>
              <a:rPr lang="fr-CH" sz="2400" dirty="0"/>
              <a:t> </a:t>
            </a:r>
            <a:r>
              <a:rPr lang="fr-CH" sz="2400" dirty="0" err="1"/>
              <a:t>space</a:t>
            </a:r>
            <a:r>
              <a:rPr lang="fr-CH" sz="2400" dirty="0"/>
              <a:t> for </a:t>
            </a:r>
            <a:r>
              <a:rPr lang="fr-CH" sz="2400" dirty="0" err="1"/>
              <a:t>reform</a:t>
            </a:r>
            <a:r>
              <a:rPr lang="fr-CH" sz="2400" dirty="0"/>
              <a:t> in the </a:t>
            </a:r>
            <a:r>
              <a:rPr lang="fr-CH" sz="2400" dirty="0" err="1"/>
              <a:t>near</a:t>
            </a:r>
            <a:r>
              <a:rPr lang="fr-CH" sz="2400" dirty="0"/>
              <a:t> </a:t>
            </a:r>
            <a:r>
              <a:rPr lang="fr-CH" sz="2400" dirty="0" err="1"/>
              <a:t>term</a:t>
            </a:r>
            <a:r>
              <a:rPr lang="fr-CH" sz="2400" dirty="0"/>
              <a:t> (</a:t>
            </a:r>
            <a:r>
              <a:rPr lang="fr-CH" sz="2400" dirty="0" err="1"/>
              <a:t>logjams</a:t>
            </a:r>
            <a:r>
              <a:rPr lang="fr-CH" sz="2400" dirty="0"/>
              <a:t>):</a:t>
            </a:r>
          </a:p>
          <a:p>
            <a:pPr eaLnBrk="1" hangingPunct="1">
              <a:defRPr/>
            </a:pPr>
            <a:endParaRPr lang="en-GB" sz="1200" dirty="0"/>
          </a:p>
          <a:p>
            <a:pPr marL="265113" indent="-265113">
              <a:buFont typeface="Arial" pitchFamily="34" charset="0"/>
              <a:buChar char="•"/>
              <a:defRPr/>
            </a:pPr>
            <a:r>
              <a:rPr lang="en-GB" sz="2400" dirty="0"/>
              <a:t>No imminent political/financial crisis.</a:t>
            </a:r>
          </a:p>
          <a:p>
            <a:pPr marL="265113" indent="-265113">
              <a:buFont typeface="Arial" pitchFamily="34" charset="0"/>
              <a:buChar char="•"/>
              <a:defRPr/>
            </a:pPr>
            <a:r>
              <a:rPr lang="en-GB" sz="2400" dirty="0"/>
              <a:t>Political competition around patronage, winning votes and short-term populist policies</a:t>
            </a:r>
          </a:p>
          <a:p>
            <a:pPr marL="265113" indent="-265113">
              <a:buFont typeface="Arial" pitchFamily="34" charset="0"/>
              <a:buChar char="•"/>
              <a:defRPr/>
            </a:pPr>
            <a:r>
              <a:rPr lang="en-GB" sz="2400" dirty="0"/>
              <a:t>Weak pressure from organised interest groups</a:t>
            </a:r>
          </a:p>
          <a:p>
            <a:pPr marL="265113" indent="-265113">
              <a:buFont typeface="Arial" pitchFamily="34" charset="0"/>
              <a:buChar char="•"/>
              <a:defRPr/>
            </a:pPr>
            <a:r>
              <a:rPr lang="en-GB" sz="2400" dirty="0"/>
              <a:t>Donors have limited leverage.</a:t>
            </a:r>
          </a:p>
          <a:p>
            <a:pPr marL="265113" indent="-265113">
              <a:buFont typeface="Arial" pitchFamily="34" charset="0"/>
              <a:buChar char="•"/>
              <a:defRPr/>
            </a:pPr>
            <a:r>
              <a:rPr lang="en-GB" sz="2400" dirty="0"/>
              <a:t>Public attitudes not supportive of liberalisation and reform</a:t>
            </a:r>
          </a:p>
          <a:p>
            <a:pPr marL="265113" indent="-265113">
              <a:buFont typeface="Arial" pitchFamily="34" charset="0"/>
              <a:buChar char="•"/>
              <a:defRPr/>
            </a:pPr>
            <a:r>
              <a:rPr lang="en-GB" sz="2400" dirty="0"/>
              <a:t>Small emerging pressures for change</a:t>
            </a:r>
            <a:endParaRPr lang="fr-CH" sz="2200" b="1" dirty="0"/>
          </a:p>
        </p:txBody>
      </p:sp>
      <p:pic>
        <p:nvPicPr>
          <p:cNvPr id="24580" name="Picture 5" descr="head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4113" y="836613"/>
            <a:ext cx="7302500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359150" y="836614"/>
            <a:ext cx="6408738" cy="9540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fr-CH" sz="28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cs typeface="Arial" charset="0"/>
              </a:rPr>
              <a:t>Zambia</a:t>
            </a:r>
            <a:r>
              <a:rPr lang="fr-CH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cs typeface="Arial" charset="0"/>
              </a:rPr>
              <a:t> – </a:t>
            </a:r>
            <a:r>
              <a:rPr lang="fr-CH" sz="28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cs typeface="Arial" charset="0"/>
              </a:rPr>
              <a:t>Linking</a:t>
            </a:r>
            <a:r>
              <a:rPr lang="fr-CH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fr-CH" sz="28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cs typeface="Arial" charset="0"/>
              </a:rPr>
              <a:t>Analysis</a:t>
            </a:r>
            <a:r>
              <a:rPr lang="fr-CH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cs typeface="Arial" charset="0"/>
              </a:rPr>
              <a:t> to Action (1)</a:t>
            </a:r>
          </a:p>
        </p:txBody>
      </p:sp>
      <p:pic>
        <p:nvPicPr>
          <p:cNvPr id="6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7963" y="195036"/>
            <a:ext cx="1902117" cy="835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39734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93900"/>
            <a:ext cx="10515600" cy="4183063"/>
          </a:xfrm>
        </p:spPr>
        <p:txBody>
          <a:bodyPr/>
          <a:lstStyle/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72B23-EEAC-463F-AF1A-5ED2BE293D14}" type="slidenum">
              <a:rPr lang="en-GB" smtClean="0"/>
              <a:t>27</a:t>
            </a:fld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880" y="426721"/>
            <a:ext cx="10231120" cy="5648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74431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72B23-EEAC-463F-AF1A-5ED2BE293D14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257678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/>
              <a:t>HUDSON &amp; LEFTWICH (2014)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Disaggregating Power: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72B23-EEAC-463F-AF1A-5ED2BE293D14}" type="slidenum">
              <a:rPr lang="en-GB" smtClean="0"/>
              <a:t>29</a:t>
            </a:fld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12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3272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474" y="293942"/>
            <a:ext cx="8917757" cy="1365176"/>
          </a:xfrm>
        </p:spPr>
        <p:txBody>
          <a:bodyPr>
            <a:normAutofit/>
          </a:bodyPr>
          <a:lstStyle/>
          <a:p>
            <a:pPr algn="ctr"/>
            <a:r>
              <a:rPr lang="en-GB" b="1" dirty="0"/>
              <a:t> ANÁLISE DE ECONOMIA POLÍTICA (AEP)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35" y="2077375"/>
            <a:ext cx="10190376" cy="43600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PT" dirty="0"/>
              <a:t>Ou por outras palavras, esta análise baseia-se nas seguintes proposições:</a:t>
            </a:r>
          </a:p>
          <a:p>
            <a:pPr marL="0" indent="0" algn="just">
              <a:buNone/>
            </a:pPr>
            <a:endParaRPr lang="pt-PT" dirty="0"/>
          </a:p>
          <a:p>
            <a:pPr marL="0" indent="0" algn="just">
              <a:buNone/>
            </a:pPr>
            <a:r>
              <a:rPr lang="pt-PT" dirty="0"/>
              <a:t>	(1) Perceber quais são os </a:t>
            </a:r>
            <a:r>
              <a:rPr lang="pt-PT" dirty="0" err="1"/>
              <a:t>factores</a:t>
            </a:r>
            <a:r>
              <a:rPr lang="pt-PT" dirty="0"/>
              <a:t> que levam os decisores 	políticos a fazer más políticas públicas contra o interesse de 	</a:t>
            </a:r>
            <a:r>
              <a:rPr lang="pt-PT" dirty="0" err="1"/>
              <a:t>tod@s</a:t>
            </a:r>
            <a:r>
              <a:rPr lang="pt-PT" dirty="0"/>
              <a:t>;</a:t>
            </a:r>
          </a:p>
          <a:p>
            <a:pPr marL="0" indent="0" algn="just">
              <a:buNone/>
            </a:pPr>
            <a:r>
              <a:rPr lang="pt-PT" dirty="0"/>
              <a:t>	(2) Perceber que esses </a:t>
            </a:r>
            <a:r>
              <a:rPr lang="pt-PT" dirty="0" err="1"/>
              <a:t>factores</a:t>
            </a:r>
            <a:r>
              <a:rPr lang="pt-PT" dirty="0"/>
              <a:t> podem ter muitas 	origens– 	interesses económicos, poder, ideias, 	contexto, cultura, 	família, etnias, história, </a:t>
            </a:r>
            <a:r>
              <a:rPr lang="pt-PT" dirty="0" err="1"/>
              <a:t>etc</a:t>
            </a:r>
            <a:endParaRPr lang="pt-PT" dirty="0"/>
          </a:p>
          <a:p>
            <a:pPr marL="0" indent="0" algn="just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 algn="just"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72B23-EEAC-463F-AF1A-5ED2BE293D14}" type="slidenum">
              <a:rPr lang="en-GB" smtClean="0"/>
              <a:t>3</a:t>
            </a:fld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86181" y="293942"/>
            <a:ext cx="1902117" cy="835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64219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/>
              <a:t>HUDSON &amp; LEFTWICH (2014)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Disaggregating Agency: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72B23-EEAC-463F-AF1A-5ED2BE293D14}" type="slidenum">
              <a:rPr lang="en-GB" smtClean="0"/>
              <a:t>30</a:t>
            </a:fld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5758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72B23-EEAC-463F-AF1A-5ED2BE293D14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85508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hlinkClick r:id="rId2"/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7000" y="279400"/>
            <a:ext cx="4635500" cy="6350000"/>
          </a:xfrm>
        </p:spPr>
      </p:pic>
    </p:spTree>
    <p:extLst>
      <p:ext uri="{BB962C8B-B14F-4D97-AF65-F5344CB8AC3E}">
        <p14:creationId xmlns:p14="http://schemas.microsoft.com/office/powerpoint/2010/main" val="95745975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/>
              <a:t>HUDSON &amp; LEFTWICH (2014)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72B23-EEAC-463F-AF1A-5ED2BE293D14}" type="slidenum">
              <a:rPr lang="en-GB" smtClean="0"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510271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/>
              <a:t>HUDSON &amp; LEFTWICH (2014)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72B23-EEAC-463F-AF1A-5ED2BE293D14}" type="slidenum">
              <a:rPr lang="en-GB" smtClean="0"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540209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hlinkClick r:id="rId2"/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00" y="365126"/>
            <a:ext cx="4978400" cy="5991224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72B23-EEAC-463F-AF1A-5ED2BE293D14}" type="slidenum">
              <a:rPr lang="en-GB" smtClean="0"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12808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208213" y="549275"/>
            <a:ext cx="7715250" cy="5715000"/>
          </a:xfrm>
          <a:prstGeom prst="roundRect">
            <a:avLst>
              <a:gd name="adj" fmla="val 5395"/>
            </a:avLst>
          </a:prstGeom>
          <a:solidFill>
            <a:schemeClr val="bg1"/>
          </a:solidFill>
          <a:ln>
            <a:solidFill>
              <a:schemeClr val="bg2">
                <a:lumMod val="25000"/>
              </a:schemeClr>
            </a:solidFill>
          </a:ln>
          <a:effectLst>
            <a:outerShdw blurRad="165100" dist="50800" dir="2700000" sx="101000" sy="101000" algn="tl" rotWithShape="0">
              <a:schemeClr val="bg2">
                <a:lumMod val="10000"/>
                <a:alpha val="73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075" name="TextBox 13"/>
          <p:cNvSpPr txBox="1">
            <a:spLocks noChangeArrowheads="1"/>
          </p:cNvSpPr>
          <p:nvPr/>
        </p:nvSpPr>
        <p:spPr bwMode="auto">
          <a:xfrm>
            <a:off x="2351088" y="1412875"/>
            <a:ext cx="7143750" cy="4062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GB" sz="2000" b="1" dirty="0"/>
              <a:t>UMA AEP </a:t>
            </a:r>
            <a:r>
              <a:rPr lang="en-GB" sz="2000" b="1" dirty="0" err="1"/>
              <a:t>nacional</a:t>
            </a:r>
            <a:r>
              <a:rPr lang="en-GB" sz="2000" b="1" dirty="0"/>
              <a:t> </a:t>
            </a:r>
            <a:r>
              <a:rPr lang="en-GB" sz="2000" b="1" dirty="0" err="1"/>
              <a:t>oferece</a:t>
            </a:r>
            <a:r>
              <a:rPr lang="en-GB" sz="2000" dirty="0"/>
              <a:t>:</a:t>
            </a:r>
          </a:p>
          <a:p>
            <a:pPr eaLnBrk="1" hangingPunct="1">
              <a:defRPr/>
            </a:pPr>
            <a:endParaRPr lang="en-GB" sz="2000" dirty="0"/>
          </a:p>
          <a:p>
            <a:pPr marL="265113" indent="-265113">
              <a:buFont typeface="Arial" pitchFamily="34" charset="0"/>
              <a:buChar char="•"/>
              <a:defRPr/>
            </a:pPr>
            <a:r>
              <a:rPr lang="en-GB" sz="2000" dirty="0"/>
              <a:t>Uma </a:t>
            </a:r>
            <a:r>
              <a:rPr lang="en-GB" sz="2000" dirty="0" err="1"/>
              <a:t>visão</a:t>
            </a:r>
            <a:r>
              <a:rPr lang="en-GB" sz="2000" dirty="0"/>
              <a:t> </a:t>
            </a:r>
            <a:r>
              <a:rPr lang="en-GB" sz="2000" dirty="0" err="1"/>
              <a:t>geral</a:t>
            </a:r>
            <a:r>
              <a:rPr lang="en-GB" sz="2000" dirty="0"/>
              <a:t> do </a:t>
            </a:r>
            <a:r>
              <a:rPr lang="en-GB" sz="2000" dirty="0" err="1"/>
              <a:t>contexto</a:t>
            </a:r>
            <a:r>
              <a:rPr lang="en-GB" sz="2000" dirty="0"/>
              <a:t> do </a:t>
            </a:r>
            <a:r>
              <a:rPr lang="en-GB" sz="2000" dirty="0" err="1"/>
              <a:t>país</a:t>
            </a:r>
            <a:r>
              <a:rPr lang="en-GB" sz="2000" dirty="0"/>
              <a:t>, da </a:t>
            </a:r>
            <a:r>
              <a:rPr lang="en-GB" sz="2000" dirty="0" err="1"/>
              <a:t>natureza</a:t>
            </a:r>
            <a:r>
              <a:rPr lang="en-GB" sz="2000" dirty="0"/>
              <a:t> do Estado e do </a:t>
            </a:r>
            <a:r>
              <a:rPr lang="en-GB" sz="2000" dirty="0" err="1"/>
              <a:t>sistema</a:t>
            </a:r>
            <a:r>
              <a:rPr lang="en-GB" sz="2000" dirty="0"/>
              <a:t> politico;  </a:t>
            </a:r>
          </a:p>
          <a:p>
            <a:pPr marL="265113" indent="-265113">
              <a:buFont typeface="Arial" pitchFamily="34" charset="0"/>
              <a:buChar char="•"/>
              <a:defRPr/>
            </a:pPr>
            <a:endParaRPr lang="en-GB" sz="2000" dirty="0"/>
          </a:p>
          <a:p>
            <a:pPr marL="265113" indent="-265113">
              <a:buFont typeface="Arial" pitchFamily="34" charset="0"/>
              <a:buChar char="•"/>
              <a:defRPr/>
            </a:pPr>
            <a:r>
              <a:rPr lang="en-GB" sz="2000" dirty="0"/>
              <a:t>Uma </a:t>
            </a:r>
            <a:r>
              <a:rPr lang="en-GB" sz="2000" dirty="0" err="1"/>
              <a:t>análise</a:t>
            </a:r>
            <a:r>
              <a:rPr lang="en-GB" sz="2000" dirty="0"/>
              <a:t> de </a:t>
            </a:r>
            <a:r>
              <a:rPr lang="en-GB" sz="2000" dirty="0" err="1"/>
              <a:t>como</a:t>
            </a:r>
            <a:r>
              <a:rPr lang="en-GB" sz="2000" dirty="0"/>
              <a:t> </a:t>
            </a:r>
            <a:r>
              <a:rPr lang="en-GB" sz="2000" dirty="0" err="1"/>
              <a:t>os</a:t>
            </a:r>
            <a:r>
              <a:rPr lang="en-GB" sz="2000" dirty="0"/>
              <a:t> </a:t>
            </a:r>
            <a:r>
              <a:rPr lang="en-GB" sz="2000" dirty="0" err="1"/>
              <a:t>processos</a:t>
            </a:r>
            <a:r>
              <a:rPr lang="en-GB" sz="2000" dirty="0"/>
              <a:t> politicos e </a:t>
            </a:r>
            <a:r>
              <a:rPr lang="en-GB" sz="2000" dirty="0" err="1"/>
              <a:t>económicos</a:t>
            </a:r>
            <a:r>
              <a:rPr lang="en-GB" sz="2000" dirty="0"/>
              <a:t> </a:t>
            </a:r>
            <a:r>
              <a:rPr lang="en-GB" sz="2000" dirty="0" err="1"/>
              <a:t>moldam</a:t>
            </a:r>
            <a:r>
              <a:rPr lang="en-GB" sz="2000" dirty="0"/>
              <a:t> </a:t>
            </a:r>
            <a:r>
              <a:rPr lang="en-GB" sz="2000" dirty="0" err="1"/>
              <a:t>os</a:t>
            </a:r>
            <a:r>
              <a:rPr lang="en-GB" sz="2000" dirty="0"/>
              <a:t> interesses, </a:t>
            </a:r>
            <a:r>
              <a:rPr lang="en-GB" sz="2000" dirty="0" err="1"/>
              <a:t>competências</a:t>
            </a:r>
            <a:r>
              <a:rPr lang="en-GB" sz="2000" dirty="0"/>
              <a:t> e </a:t>
            </a:r>
            <a:r>
              <a:rPr lang="en-GB" sz="2000" dirty="0" err="1"/>
              <a:t>comportamento</a:t>
            </a:r>
            <a:r>
              <a:rPr lang="en-GB" sz="2000" dirty="0"/>
              <a:t> dos </a:t>
            </a:r>
            <a:r>
              <a:rPr lang="en-GB" sz="2000" dirty="0" err="1"/>
              <a:t>agentes</a:t>
            </a:r>
            <a:r>
              <a:rPr lang="en-GB" sz="2000" dirty="0"/>
              <a:t> </a:t>
            </a:r>
            <a:r>
              <a:rPr lang="en-GB" sz="2000" dirty="0" err="1"/>
              <a:t>chave</a:t>
            </a:r>
            <a:r>
              <a:rPr lang="en-GB" sz="2000" dirty="0"/>
              <a:t>, e </a:t>
            </a:r>
            <a:r>
              <a:rPr lang="en-GB" sz="2000" dirty="0" err="1"/>
              <a:t>como</a:t>
            </a:r>
            <a:r>
              <a:rPr lang="en-GB" sz="2000" dirty="0"/>
              <a:t> </a:t>
            </a:r>
            <a:r>
              <a:rPr lang="en-GB" sz="2000" dirty="0" err="1"/>
              <a:t>isto</a:t>
            </a:r>
            <a:r>
              <a:rPr lang="en-GB" sz="2000" dirty="0"/>
              <a:t> </a:t>
            </a:r>
            <a:r>
              <a:rPr lang="en-GB" sz="2000" dirty="0" err="1"/>
              <a:t>afecta</a:t>
            </a:r>
            <a:r>
              <a:rPr lang="en-GB" sz="2000" dirty="0"/>
              <a:t> o </a:t>
            </a:r>
            <a:r>
              <a:rPr lang="en-GB" sz="2000" dirty="0" err="1"/>
              <a:t>desenvolvimento</a:t>
            </a:r>
            <a:r>
              <a:rPr lang="en-GB" sz="2000" dirty="0"/>
              <a:t> </a:t>
            </a:r>
            <a:r>
              <a:rPr lang="en-GB" sz="2000" dirty="0" err="1"/>
              <a:t>nacional</a:t>
            </a:r>
            <a:r>
              <a:rPr lang="en-GB" sz="2000" dirty="0"/>
              <a:t>;</a:t>
            </a:r>
          </a:p>
          <a:p>
            <a:pPr>
              <a:defRPr/>
            </a:pPr>
            <a:r>
              <a:rPr lang="en-GB" sz="2000" dirty="0"/>
              <a:t> </a:t>
            </a:r>
          </a:p>
          <a:p>
            <a:pPr marL="265113" indent="-265113">
              <a:buFont typeface="Arial" pitchFamily="34" charset="0"/>
              <a:buChar char="•"/>
              <a:defRPr/>
            </a:pPr>
            <a:r>
              <a:rPr lang="en-GB" sz="2000" dirty="0" err="1"/>
              <a:t>Identificação</a:t>
            </a:r>
            <a:r>
              <a:rPr lang="en-GB" sz="2000" dirty="0"/>
              <a:t> dos </a:t>
            </a:r>
            <a:r>
              <a:rPr lang="en-GB" sz="2000" dirty="0" err="1"/>
              <a:t>processos</a:t>
            </a:r>
            <a:r>
              <a:rPr lang="en-GB" sz="2000" dirty="0"/>
              <a:t> e </a:t>
            </a:r>
            <a:r>
              <a:rPr lang="en-GB" sz="2000" dirty="0" err="1"/>
              <a:t>agentes</a:t>
            </a:r>
            <a:r>
              <a:rPr lang="en-GB" sz="2000" dirty="0"/>
              <a:t> com o </a:t>
            </a:r>
            <a:r>
              <a:rPr lang="en-GB" sz="2000" dirty="0" err="1"/>
              <a:t>potencial</a:t>
            </a:r>
            <a:r>
              <a:rPr lang="en-GB" sz="2000" dirty="0"/>
              <a:t> para mudar </a:t>
            </a:r>
            <a:r>
              <a:rPr lang="en-GB" sz="2000" dirty="0" err="1"/>
              <a:t>os</a:t>
            </a:r>
            <a:r>
              <a:rPr lang="en-GB" sz="2000" dirty="0"/>
              <a:t> </a:t>
            </a:r>
            <a:r>
              <a:rPr lang="en-GB" sz="2000" dirty="0" err="1"/>
              <a:t>incentivos</a:t>
            </a:r>
            <a:r>
              <a:rPr lang="en-GB" sz="2000" dirty="0"/>
              <a:t> que se </a:t>
            </a:r>
            <a:r>
              <a:rPr lang="en-GB" sz="2000" dirty="0" err="1"/>
              <a:t>mantém</a:t>
            </a:r>
            <a:r>
              <a:rPr lang="en-GB" sz="2000" dirty="0"/>
              <a:t> que </a:t>
            </a:r>
            <a:r>
              <a:rPr lang="en-GB" sz="2000" dirty="0" err="1"/>
              <a:t>estão</a:t>
            </a:r>
            <a:r>
              <a:rPr lang="en-GB" sz="2000" dirty="0"/>
              <a:t> </a:t>
            </a:r>
            <a:r>
              <a:rPr lang="en-GB" sz="2000" dirty="0" err="1"/>
              <a:t>na</a:t>
            </a:r>
            <a:r>
              <a:rPr lang="en-GB" sz="2000" dirty="0"/>
              <a:t> base dos </a:t>
            </a:r>
            <a:r>
              <a:rPr lang="en-GB" sz="2000" dirty="0" err="1"/>
              <a:t>problemas</a:t>
            </a:r>
            <a:r>
              <a:rPr lang="en-GB" sz="2000" dirty="0"/>
              <a:t> (</a:t>
            </a:r>
            <a:r>
              <a:rPr lang="en-GB" sz="2000" i="1" dirty="0" err="1"/>
              <a:t>agentes</a:t>
            </a:r>
            <a:r>
              <a:rPr lang="en-GB" sz="2000" i="1" dirty="0"/>
              <a:t> de </a:t>
            </a:r>
            <a:r>
              <a:rPr lang="en-GB" sz="2000" i="1" dirty="0" err="1"/>
              <a:t>mudança</a:t>
            </a:r>
            <a:r>
              <a:rPr lang="en-GB" sz="2000" dirty="0"/>
              <a:t>)</a:t>
            </a:r>
          </a:p>
          <a:p>
            <a:pPr eaLnBrk="1" hangingPunct="1">
              <a:defRPr/>
            </a:pPr>
            <a:endParaRPr lang="en-GB" dirty="0">
              <a:latin typeface="Calibri" pitchFamily="34" charset="0"/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59115" y="836614"/>
            <a:ext cx="730877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  <a:defRPr/>
            </a:pPr>
            <a:r>
              <a:rPr lang="fr-CH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cs typeface="Arial" charset="0"/>
              </a:rPr>
              <a:t>UMA AEP NACIONAL</a:t>
            </a:r>
          </a:p>
        </p:txBody>
      </p:sp>
    </p:spTree>
    <p:extLst>
      <p:ext uri="{BB962C8B-B14F-4D97-AF65-F5344CB8AC3E}">
        <p14:creationId xmlns:p14="http://schemas.microsoft.com/office/powerpoint/2010/main" val="93097623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238375" y="571500"/>
            <a:ext cx="7715250" cy="5715000"/>
          </a:xfrm>
          <a:prstGeom prst="roundRect">
            <a:avLst>
              <a:gd name="adj" fmla="val 5395"/>
            </a:avLst>
          </a:prstGeom>
          <a:solidFill>
            <a:schemeClr val="bg1"/>
          </a:solidFill>
          <a:ln>
            <a:solidFill>
              <a:schemeClr val="bg2">
                <a:lumMod val="25000"/>
              </a:schemeClr>
            </a:solidFill>
          </a:ln>
          <a:effectLst>
            <a:outerShdw blurRad="165100" dist="50800" dir="2700000" sx="101000" sy="101000" algn="tl" rotWithShape="0">
              <a:schemeClr val="bg2">
                <a:lumMod val="10000"/>
                <a:alpha val="73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6147" name="TextBox 13"/>
          <p:cNvSpPr txBox="1">
            <a:spLocks noChangeArrowheads="1"/>
          </p:cNvSpPr>
          <p:nvPr/>
        </p:nvSpPr>
        <p:spPr bwMode="auto">
          <a:xfrm>
            <a:off x="2351088" y="1412876"/>
            <a:ext cx="7143750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pt-PT" sz="4000" b="1" dirty="0">
              <a:solidFill>
                <a:srgbClr val="AD1D2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pt-PT" sz="2400" b="1" dirty="0">
                <a:latin typeface="Arial" panose="020B0604020202020204" pitchFamily="34" charset="0"/>
              </a:rPr>
              <a:t>1. </a:t>
            </a:r>
            <a:r>
              <a:rPr lang="en-GB" altLang="pt-PT" sz="2400" b="1" dirty="0" err="1">
                <a:latin typeface="Arial" panose="020B0604020202020204" pitchFamily="34" charset="0"/>
              </a:rPr>
              <a:t>Introdução</a:t>
            </a:r>
            <a:endParaRPr lang="en-GB" altLang="pt-PT" sz="2400" b="1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pt-PT" sz="2400" b="1" dirty="0">
                <a:latin typeface="Arial" panose="020B0604020202020204" pitchFamily="34" charset="0"/>
              </a:rPr>
              <a:t>2. </a:t>
            </a:r>
            <a:r>
              <a:rPr lang="en-GB" altLang="pt-PT" sz="2400" b="1" dirty="0" err="1">
                <a:latin typeface="Arial" panose="020B0604020202020204" pitchFamily="34" charset="0"/>
              </a:rPr>
              <a:t>Características</a:t>
            </a:r>
            <a:r>
              <a:rPr lang="en-GB" altLang="pt-PT" sz="2400" b="1" dirty="0">
                <a:latin typeface="Arial" panose="020B0604020202020204" pitchFamily="34" charset="0"/>
              </a:rPr>
              <a:t> </a:t>
            </a:r>
            <a:r>
              <a:rPr lang="en-GB" altLang="pt-PT" sz="2400" b="1" dirty="0" err="1">
                <a:latin typeface="Arial" panose="020B0604020202020204" pitchFamily="34" charset="0"/>
              </a:rPr>
              <a:t>Estruturantes</a:t>
            </a:r>
            <a:endParaRPr lang="en-GB" altLang="pt-PT" sz="2400" b="1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pt-PT" sz="2400" b="1" dirty="0">
                <a:latin typeface="Arial" panose="020B0604020202020204" pitchFamily="34" charset="0"/>
              </a:rPr>
              <a:t>3. </a:t>
            </a:r>
            <a:r>
              <a:rPr lang="en-GB" altLang="pt-PT" sz="2400" b="1" dirty="0" err="1">
                <a:latin typeface="Arial" panose="020B0604020202020204" pitchFamily="34" charset="0"/>
              </a:rPr>
              <a:t>Regras</a:t>
            </a:r>
            <a:r>
              <a:rPr lang="en-GB" altLang="pt-PT" sz="2400" b="1" dirty="0">
                <a:latin typeface="Arial" panose="020B0604020202020204" pitchFamily="34" charset="0"/>
              </a:rPr>
              <a:t> de Jogo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pt-PT" sz="2400" b="1" dirty="0">
                <a:latin typeface="Arial" panose="020B0604020202020204" pitchFamily="34" charset="0"/>
              </a:rPr>
              <a:t>4. </a:t>
            </a:r>
            <a:r>
              <a:rPr lang="en-GB" altLang="pt-PT" sz="2400" b="1" dirty="0" err="1">
                <a:latin typeface="Arial" panose="020B0604020202020204" pitchFamily="34" charset="0"/>
              </a:rPr>
              <a:t>Agentes</a:t>
            </a:r>
            <a:endParaRPr lang="en-GB" altLang="pt-PT" sz="2400" b="1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pt-PT" sz="2400" b="1" dirty="0">
                <a:latin typeface="Arial" panose="020B0604020202020204" pitchFamily="34" charset="0"/>
              </a:rPr>
              <a:t>5. </a:t>
            </a:r>
            <a:r>
              <a:rPr lang="en-GB" altLang="pt-PT" sz="2400" b="1" dirty="0" err="1">
                <a:latin typeface="Arial" panose="020B0604020202020204" pitchFamily="34" charset="0"/>
              </a:rPr>
              <a:t>Tendências</a:t>
            </a:r>
            <a:r>
              <a:rPr lang="en-GB" altLang="pt-PT" sz="2400" b="1" dirty="0">
                <a:latin typeface="Arial" panose="020B0604020202020204" pitchFamily="34" charset="0"/>
              </a:rPr>
              <a:t> </a:t>
            </a:r>
            <a:r>
              <a:rPr lang="en-GB" altLang="pt-PT" sz="2400" b="1" dirty="0" err="1">
                <a:latin typeface="Arial" panose="020B0604020202020204" pitchFamily="34" charset="0"/>
              </a:rPr>
              <a:t>Chave</a:t>
            </a:r>
            <a:endParaRPr lang="en-GB" altLang="pt-PT" sz="2400" b="1" dirty="0">
              <a:latin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51088" y="836614"/>
            <a:ext cx="74168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  <a:defRPr/>
            </a:pPr>
            <a:r>
              <a:rPr lang="fr-CH" sz="28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cs typeface="Arial" charset="0"/>
              </a:rPr>
              <a:t>Estrutura</a:t>
            </a:r>
            <a:r>
              <a:rPr lang="fr-CH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cs typeface="Arial" charset="0"/>
              </a:rPr>
              <a:t> da AEP </a:t>
            </a:r>
            <a:r>
              <a:rPr lang="fr-CH" sz="28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cs typeface="Arial" charset="0"/>
              </a:rPr>
              <a:t>nacional</a:t>
            </a:r>
            <a:endParaRPr lang="fr-CH" sz="2800" b="1" dirty="0">
              <a:solidFill>
                <a:schemeClr val="tx1">
                  <a:lumMod val="50000"/>
                  <a:lumOff val="50000"/>
                </a:schemeClr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858683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208213" y="549275"/>
            <a:ext cx="7715250" cy="5715000"/>
          </a:xfrm>
          <a:prstGeom prst="roundRect">
            <a:avLst>
              <a:gd name="adj" fmla="val 5395"/>
            </a:avLst>
          </a:prstGeom>
          <a:solidFill>
            <a:schemeClr val="bg1"/>
          </a:solidFill>
          <a:ln>
            <a:solidFill>
              <a:schemeClr val="bg2">
                <a:lumMod val="25000"/>
              </a:schemeClr>
            </a:solidFill>
          </a:ln>
          <a:effectLst>
            <a:outerShdw blurRad="165100" dist="50800" dir="2700000" sx="101000" sy="101000" algn="tl" rotWithShape="0">
              <a:schemeClr val="bg2">
                <a:lumMod val="10000"/>
                <a:alpha val="73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075" name="TextBox 13"/>
          <p:cNvSpPr txBox="1">
            <a:spLocks noChangeArrowheads="1"/>
          </p:cNvSpPr>
          <p:nvPr/>
        </p:nvSpPr>
        <p:spPr bwMode="auto">
          <a:xfrm>
            <a:off x="2351088" y="1412876"/>
            <a:ext cx="7143750" cy="3447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endParaRPr lang="en-GB" sz="2000" i="1" dirty="0">
              <a:latin typeface="Arial" charset="0"/>
              <a:cs typeface="Arial" charset="0"/>
            </a:endParaRPr>
          </a:p>
          <a:p>
            <a:pPr eaLnBrk="1" hangingPunct="1">
              <a:defRPr/>
            </a:pPr>
            <a:r>
              <a:rPr lang="en-GB" sz="2000" b="1" i="1" u="sng" dirty="0" err="1">
                <a:latin typeface="Arial" charset="0"/>
                <a:cs typeface="Arial" charset="0"/>
              </a:rPr>
              <a:t>Características</a:t>
            </a:r>
            <a:r>
              <a:rPr lang="en-GB" sz="2000" b="1" i="1" u="sng" dirty="0">
                <a:latin typeface="Arial" charset="0"/>
                <a:cs typeface="Arial" charset="0"/>
              </a:rPr>
              <a:t> de </a:t>
            </a:r>
            <a:r>
              <a:rPr lang="en-GB" sz="2000" b="1" i="1" u="sng" dirty="0" err="1">
                <a:latin typeface="Arial" charset="0"/>
                <a:cs typeface="Arial" charset="0"/>
              </a:rPr>
              <a:t>longo</a:t>
            </a:r>
            <a:r>
              <a:rPr lang="en-GB" sz="2000" b="1" i="1" u="sng" dirty="0">
                <a:latin typeface="Arial" charset="0"/>
                <a:cs typeface="Arial" charset="0"/>
              </a:rPr>
              <a:t> </a:t>
            </a:r>
            <a:r>
              <a:rPr lang="en-GB" sz="2000" b="1" i="1" u="sng" dirty="0" err="1">
                <a:latin typeface="Arial" charset="0"/>
                <a:cs typeface="Arial" charset="0"/>
              </a:rPr>
              <a:t>prazo</a:t>
            </a:r>
            <a:r>
              <a:rPr lang="en-GB" sz="2000" b="1" i="1" u="sng" dirty="0">
                <a:latin typeface="Arial" charset="0"/>
                <a:cs typeface="Arial" charset="0"/>
              </a:rPr>
              <a:t> que </a:t>
            </a:r>
            <a:r>
              <a:rPr lang="en-GB" sz="2000" b="1" i="1" u="sng" dirty="0" err="1">
                <a:latin typeface="Arial" charset="0"/>
                <a:cs typeface="Arial" charset="0"/>
              </a:rPr>
              <a:t>moldam</a:t>
            </a:r>
            <a:r>
              <a:rPr lang="en-GB" sz="2000" b="1" i="1" u="sng" dirty="0">
                <a:latin typeface="Arial" charset="0"/>
                <a:cs typeface="Arial" charset="0"/>
              </a:rPr>
              <a:t> de forma </a:t>
            </a:r>
            <a:r>
              <a:rPr lang="en-GB" sz="2000" b="1" i="1" u="sng" dirty="0" err="1">
                <a:latin typeface="Arial" charset="0"/>
                <a:cs typeface="Arial" charset="0"/>
              </a:rPr>
              <a:t>geral</a:t>
            </a:r>
            <a:r>
              <a:rPr lang="en-GB" sz="2000" b="1" i="1" u="sng" dirty="0">
                <a:latin typeface="Arial" charset="0"/>
                <a:cs typeface="Arial" charset="0"/>
              </a:rPr>
              <a:t> o </a:t>
            </a:r>
            <a:r>
              <a:rPr lang="en-GB" sz="2000" b="1" i="1" u="sng" dirty="0" err="1">
                <a:latin typeface="Arial" charset="0"/>
                <a:cs typeface="Arial" charset="0"/>
              </a:rPr>
              <a:t>carácter</a:t>
            </a:r>
            <a:r>
              <a:rPr lang="en-GB" sz="2000" b="1" i="1" u="sng" dirty="0">
                <a:latin typeface="Arial" charset="0"/>
                <a:cs typeface="Arial" charset="0"/>
              </a:rPr>
              <a:t> do Estado e do </a:t>
            </a:r>
            <a:r>
              <a:rPr lang="en-GB" sz="2000" b="1" i="1" u="sng" dirty="0" err="1">
                <a:latin typeface="Arial" charset="0"/>
                <a:cs typeface="Arial" charset="0"/>
              </a:rPr>
              <a:t>sistema</a:t>
            </a:r>
            <a:r>
              <a:rPr lang="en-GB" sz="2000" b="1" i="1" u="sng" dirty="0">
                <a:latin typeface="Arial" charset="0"/>
                <a:cs typeface="Arial" charset="0"/>
              </a:rPr>
              <a:t> politico:</a:t>
            </a:r>
            <a:endParaRPr lang="en-GB" sz="2000" b="1" u="sng" dirty="0">
              <a:latin typeface="Arial" charset="0"/>
              <a:cs typeface="Arial" charset="0"/>
            </a:endParaRPr>
          </a:p>
          <a:p>
            <a:pPr marL="361950" indent="-361950">
              <a:buFont typeface="Arial" pitchFamily="34" charset="0"/>
              <a:buChar char="•"/>
              <a:defRPr/>
            </a:pPr>
            <a:endParaRPr lang="en-GB" sz="2000" dirty="0">
              <a:latin typeface="Arial" charset="0"/>
              <a:cs typeface="Arial" charset="0"/>
            </a:endParaRPr>
          </a:p>
          <a:p>
            <a:pPr marL="361950" indent="-361950">
              <a:buFont typeface="Arial" pitchFamily="34" charset="0"/>
              <a:buChar char="•"/>
              <a:defRPr/>
            </a:pPr>
            <a:r>
              <a:rPr lang="en-GB" sz="2000" dirty="0" err="1">
                <a:latin typeface="Arial" charset="0"/>
                <a:cs typeface="Arial" charset="0"/>
              </a:rPr>
              <a:t>Controlo</a:t>
            </a:r>
            <a:r>
              <a:rPr lang="en-GB" sz="2000" dirty="0">
                <a:latin typeface="Arial" charset="0"/>
                <a:cs typeface="Arial" charset="0"/>
              </a:rPr>
              <a:t> Territorial</a:t>
            </a:r>
          </a:p>
          <a:p>
            <a:pPr marL="361950" indent="-361950">
              <a:buFont typeface="Arial" pitchFamily="34" charset="0"/>
              <a:buChar char="•"/>
              <a:defRPr/>
            </a:pPr>
            <a:r>
              <a:rPr lang="en-GB" sz="2000" dirty="0" err="1">
                <a:latin typeface="Arial" charset="0"/>
                <a:cs typeface="Arial" charset="0"/>
              </a:rPr>
              <a:t>Posição</a:t>
            </a:r>
            <a:r>
              <a:rPr lang="en-GB" sz="2000" dirty="0">
                <a:latin typeface="Arial" charset="0"/>
                <a:cs typeface="Arial" charset="0"/>
              </a:rPr>
              <a:t> </a:t>
            </a:r>
            <a:r>
              <a:rPr lang="en-GB" sz="2000" dirty="0" err="1">
                <a:latin typeface="Arial" charset="0"/>
                <a:cs typeface="Arial" charset="0"/>
              </a:rPr>
              <a:t>Geoestratégica</a:t>
            </a:r>
            <a:endParaRPr lang="en-GB" sz="2000" dirty="0">
              <a:latin typeface="Arial" charset="0"/>
              <a:cs typeface="Arial" charset="0"/>
            </a:endParaRPr>
          </a:p>
          <a:p>
            <a:pPr marL="361950" indent="-361950">
              <a:buFont typeface="Arial" pitchFamily="34" charset="0"/>
              <a:buChar char="•"/>
              <a:defRPr/>
            </a:pPr>
            <a:r>
              <a:rPr lang="en-GB" sz="2000" dirty="0">
                <a:latin typeface="Arial" charset="0"/>
                <a:cs typeface="Arial" charset="0"/>
              </a:rPr>
              <a:t>Geografia</a:t>
            </a:r>
          </a:p>
          <a:p>
            <a:pPr marL="361950" indent="-361950">
              <a:buFont typeface="Arial" pitchFamily="34" charset="0"/>
              <a:buChar char="•"/>
              <a:defRPr/>
            </a:pPr>
            <a:r>
              <a:rPr lang="en-GB" sz="2000" dirty="0" err="1">
                <a:latin typeface="Arial" charset="0"/>
                <a:cs typeface="Arial" charset="0"/>
              </a:rPr>
              <a:t>Influências</a:t>
            </a:r>
            <a:r>
              <a:rPr lang="en-GB" sz="2000" dirty="0">
                <a:latin typeface="Arial" charset="0"/>
                <a:cs typeface="Arial" charset="0"/>
              </a:rPr>
              <a:t> </a:t>
            </a:r>
            <a:r>
              <a:rPr lang="en-GB" sz="2000" dirty="0" err="1">
                <a:latin typeface="Arial" charset="0"/>
                <a:cs typeface="Arial" charset="0"/>
              </a:rPr>
              <a:t>Históricas</a:t>
            </a:r>
            <a:endParaRPr lang="en-GB" sz="2000" dirty="0">
              <a:latin typeface="Arial" charset="0"/>
              <a:cs typeface="Arial" charset="0"/>
            </a:endParaRPr>
          </a:p>
          <a:p>
            <a:pPr marL="361950" indent="-361950">
              <a:buFont typeface="Arial" pitchFamily="34" charset="0"/>
              <a:buChar char="•"/>
              <a:defRPr/>
            </a:pPr>
            <a:r>
              <a:rPr lang="en-GB" sz="2000" dirty="0" err="1">
                <a:latin typeface="Arial" charset="0"/>
                <a:cs typeface="Arial" charset="0"/>
              </a:rPr>
              <a:t>Estruturas</a:t>
            </a:r>
            <a:r>
              <a:rPr lang="en-GB" sz="2000" dirty="0">
                <a:latin typeface="Arial" charset="0"/>
                <a:cs typeface="Arial" charset="0"/>
              </a:rPr>
              <a:t> </a:t>
            </a:r>
            <a:r>
              <a:rPr lang="en-GB" sz="2000" dirty="0" err="1">
                <a:latin typeface="Arial" charset="0"/>
                <a:cs typeface="Arial" charset="0"/>
              </a:rPr>
              <a:t>sociais</a:t>
            </a:r>
            <a:r>
              <a:rPr lang="en-GB" sz="2000" dirty="0">
                <a:latin typeface="Arial" charset="0"/>
                <a:cs typeface="Arial" charset="0"/>
              </a:rPr>
              <a:t> e </a:t>
            </a:r>
            <a:r>
              <a:rPr lang="en-GB" sz="2000" dirty="0" err="1">
                <a:latin typeface="Arial" charset="0"/>
                <a:cs typeface="Arial" charset="0"/>
              </a:rPr>
              <a:t>económicas</a:t>
            </a:r>
            <a:endParaRPr lang="en-GB" sz="2000" dirty="0">
              <a:latin typeface="Arial" charset="0"/>
              <a:cs typeface="Arial" charset="0"/>
            </a:endParaRPr>
          </a:p>
          <a:p>
            <a:pPr marL="361950" indent="-361950">
              <a:buFont typeface="Arial" pitchFamily="34" charset="0"/>
              <a:buChar char="•"/>
              <a:defRPr/>
            </a:pPr>
            <a:r>
              <a:rPr lang="en-GB" sz="2000" dirty="0">
                <a:latin typeface="Arial" charset="0"/>
                <a:cs typeface="Arial" charset="0"/>
              </a:rPr>
              <a:t>Fontes de </a:t>
            </a:r>
            <a:r>
              <a:rPr lang="en-GB" sz="2000" dirty="0" err="1">
                <a:latin typeface="Arial" charset="0"/>
                <a:cs typeface="Arial" charset="0"/>
              </a:rPr>
              <a:t>rendimento</a:t>
            </a:r>
            <a:endParaRPr lang="en-GB" sz="2000" dirty="0">
              <a:latin typeface="Arial" charset="0"/>
              <a:cs typeface="Arial" charset="0"/>
            </a:endParaRPr>
          </a:p>
          <a:p>
            <a:pPr eaLnBrk="1" hangingPunct="1">
              <a:defRPr/>
            </a:pPr>
            <a:endParaRPr lang="en-GB" dirty="0">
              <a:latin typeface="Arial" charset="0"/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51088" y="836614"/>
            <a:ext cx="74168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  <a:defRPr/>
            </a:pPr>
            <a:r>
              <a:rPr lang="fr-CH" sz="28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cs typeface="Arial" charset="0"/>
              </a:rPr>
              <a:t>Características</a:t>
            </a:r>
            <a:r>
              <a:rPr lang="fr-CH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fr-CH" sz="28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cs typeface="Arial" charset="0"/>
              </a:rPr>
              <a:t>Estruturantes</a:t>
            </a:r>
            <a:endParaRPr lang="fr-CH" sz="2800" b="1" dirty="0">
              <a:solidFill>
                <a:schemeClr val="tx1">
                  <a:lumMod val="50000"/>
                  <a:lumOff val="50000"/>
                </a:schemeClr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765407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208213" y="549275"/>
            <a:ext cx="7715250" cy="5715000"/>
          </a:xfrm>
          <a:prstGeom prst="roundRect">
            <a:avLst>
              <a:gd name="adj" fmla="val 5395"/>
            </a:avLst>
          </a:prstGeom>
          <a:solidFill>
            <a:schemeClr val="bg1"/>
          </a:solidFill>
          <a:ln>
            <a:solidFill>
              <a:schemeClr val="bg2">
                <a:lumMod val="25000"/>
              </a:schemeClr>
            </a:solidFill>
          </a:ln>
          <a:effectLst>
            <a:outerShdw blurRad="165100" dist="50800" dir="2700000" sx="101000" sy="101000" algn="tl" rotWithShape="0">
              <a:schemeClr val="bg2">
                <a:lumMod val="10000"/>
                <a:alpha val="73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075" name="TextBox 13"/>
          <p:cNvSpPr txBox="1">
            <a:spLocks noChangeArrowheads="1"/>
          </p:cNvSpPr>
          <p:nvPr/>
        </p:nvSpPr>
        <p:spPr bwMode="auto">
          <a:xfrm>
            <a:off x="2351088" y="1412876"/>
            <a:ext cx="7143750" cy="3754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endParaRPr lang="en-GB" sz="4000" b="1" dirty="0">
              <a:solidFill>
                <a:srgbClr val="AD1D20"/>
              </a:solidFill>
              <a:latin typeface="Arial" charset="0"/>
              <a:cs typeface="Arial" charset="0"/>
            </a:endParaRPr>
          </a:p>
          <a:p>
            <a:pPr eaLnBrk="1" hangingPunct="1">
              <a:defRPr/>
            </a:pPr>
            <a:r>
              <a:rPr lang="en-GB" sz="2000" b="1" i="1" u="sng" dirty="0" err="1">
                <a:latin typeface="Arial" charset="0"/>
                <a:cs typeface="Arial" charset="0"/>
              </a:rPr>
              <a:t>Instituições</a:t>
            </a:r>
            <a:r>
              <a:rPr lang="en-GB" sz="2000" b="1" i="1" u="sng" dirty="0">
                <a:latin typeface="Arial" charset="0"/>
                <a:cs typeface="Arial" charset="0"/>
              </a:rPr>
              <a:t> </a:t>
            </a:r>
            <a:r>
              <a:rPr lang="en-GB" sz="2000" b="1" i="1" u="sng" dirty="0" err="1">
                <a:latin typeface="Arial" charset="0"/>
                <a:cs typeface="Arial" charset="0"/>
              </a:rPr>
              <a:t>formais</a:t>
            </a:r>
            <a:r>
              <a:rPr lang="en-GB" sz="2000" b="1" i="1" u="sng" dirty="0">
                <a:latin typeface="Arial" charset="0"/>
                <a:cs typeface="Arial" charset="0"/>
              </a:rPr>
              <a:t> (</a:t>
            </a:r>
            <a:r>
              <a:rPr lang="en-GB" sz="2000" b="1" i="1" u="sng" dirty="0" err="1">
                <a:latin typeface="Arial" charset="0"/>
                <a:cs typeface="Arial" charset="0"/>
              </a:rPr>
              <a:t>regras</a:t>
            </a:r>
            <a:r>
              <a:rPr lang="en-GB" sz="2000" b="1" i="1" u="sng" dirty="0">
                <a:latin typeface="Arial" charset="0"/>
                <a:cs typeface="Arial" charset="0"/>
              </a:rPr>
              <a:t> </a:t>
            </a:r>
            <a:r>
              <a:rPr lang="en-GB" sz="2000" b="1" i="1" u="sng" dirty="0" err="1">
                <a:latin typeface="Arial" charset="0"/>
                <a:cs typeface="Arial" charset="0"/>
              </a:rPr>
              <a:t>constitucionais</a:t>
            </a:r>
            <a:r>
              <a:rPr lang="en-GB" sz="2000" b="1" i="1" u="sng" dirty="0">
                <a:latin typeface="Arial" charset="0"/>
                <a:cs typeface="Arial" charset="0"/>
              </a:rPr>
              <a:t> e </a:t>
            </a:r>
            <a:r>
              <a:rPr lang="en-GB" sz="2000" b="1" i="1" u="sng" dirty="0" err="1">
                <a:latin typeface="Arial" charset="0"/>
                <a:cs typeface="Arial" charset="0"/>
              </a:rPr>
              <a:t>códigos</a:t>
            </a:r>
            <a:r>
              <a:rPr lang="en-GB" sz="2000" b="1" i="1" u="sng" dirty="0">
                <a:latin typeface="Arial" charset="0"/>
                <a:cs typeface="Arial" charset="0"/>
              </a:rPr>
              <a:t>) e </a:t>
            </a:r>
            <a:r>
              <a:rPr lang="en-GB" sz="2000" b="1" i="1" u="sng" dirty="0" err="1">
                <a:latin typeface="Arial" charset="0"/>
                <a:cs typeface="Arial" charset="0"/>
              </a:rPr>
              <a:t>instituições</a:t>
            </a:r>
            <a:r>
              <a:rPr lang="en-GB" sz="2000" b="1" i="1" u="sng" dirty="0">
                <a:latin typeface="Arial" charset="0"/>
                <a:cs typeface="Arial" charset="0"/>
              </a:rPr>
              <a:t> </a:t>
            </a:r>
            <a:r>
              <a:rPr lang="en-GB" sz="2000" b="1" i="1" u="sng" dirty="0" err="1">
                <a:latin typeface="Arial" charset="0"/>
                <a:cs typeface="Arial" charset="0"/>
              </a:rPr>
              <a:t>informais</a:t>
            </a:r>
            <a:r>
              <a:rPr lang="en-GB" sz="2000" b="1" i="1" u="sng" dirty="0">
                <a:latin typeface="Arial" charset="0"/>
                <a:cs typeface="Arial" charset="0"/>
              </a:rPr>
              <a:t> (</a:t>
            </a:r>
            <a:r>
              <a:rPr lang="en-GB" sz="2000" b="1" i="1" u="sng" dirty="0" err="1">
                <a:latin typeface="Arial" charset="0"/>
                <a:cs typeface="Arial" charset="0"/>
              </a:rPr>
              <a:t>normas</a:t>
            </a:r>
            <a:r>
              <a:rPr lang="en-GB" sz="2000" b="1" i="1" u="sng" dirty="0">
                <a:latin typeface="Arial" charset="0"/>
                <a:cs typeface="Arial" charset="0"/>
              </a:rPr>
              <a:t> </a:t>
            </a:r>
            <a:r>
              <a:rPr lang="en-GB" sz="2000" b="1" i="1" u="sng" dirty="0" err="1">
                <a:latin typeface="Arial" charset="0"/>
                <a:cs typeface="Arial" charset="0"/>
              </a:rPr>
              <a:t>políticas</a:t>
            </a:r>
            <a:r>
              <a:rPr lang="en-GB" sz="2000" b="1" i="1" u="sng" dirty="0">
                <a:latin typeface="Arial" charset="0"/>
                <a:cs typeface="Arial" charset="0"/>
              </a:rPr>
              <a:t>, </a:t>
            </a:r>
            <a:r>
              <a:rPr lang="en-GB" sz="2000" b="1" i="1" u="sng" dirty="0" err="1">
                <a:latin typeface="Arial" charset="0"/>
                <a:cs typeface="Arial" charset="0"/>
              </a:rPr>
              <a:t>sociais</a:t>
            </a:r>
            <a:r>
              <a:rPr lang="en-GB" sz="2000" b="1" i="1" u="sng" dirty="0">
                <a:latin typeface="Arial" charset="0"/>
                <a:cs typeface="Arial" charset="0"/>
              </a:rPr>
              <a:t> e </a:t>
            </a:r>
            <a:r>
              <a:rPr lang="en-GB" sz="2000" b="1" i="1" u="sng" dirty="0" err="1">
                <a:latin typeface="Arial" charset="0"/>
                <a:cs typeface="Arial" charset="0"/>
              </a:rPr>
              <a:t>culturais</a:t>
            </a:r>
            <a:r>
              <a:rPr lang="en-GB" sz="2000" b="1" i="1" u="sng" dirty="0">
                <a:latin typeface="Arial" charset="0"/>
                <a:cs typeface="Arial" charset="0"/>
              </a:rPr>
              <a:t>):</a:t>
            </a:r>
          </a:p>
          <a:p>
            <a:pPr eaLnBrk="1" hangingPunct="1">
              <a:defRPr/>
            </a:pPr>
            <a:endParaRPr lang="en-GB" sz="2000" dirty="0">
              <a:latin typeface="Arial" charset="0"/>
              <a:cs typeface="Arial" charset="0"/>
            </a:endParaRPr>
          </a:p>
          <a:p>
            <a:pPr marL="265113" indent="-265113">
              <a:buFont typeface="Arial" pitchFamily="34" charset="0"/>
              <a:buChar char="•"/>
              <a:defRPr/>
            </a:pPr>
            <a:r>
              <a:rPr lang="en-GB" sz="2000" dirty="0" err="1">
                <a:latin typeface="Arial" charset="0"/>
                <a:cs typeface="Arial" charset="0"/>
              </a:rPr>
              <a:t>Distribuição</a:t>
            </a:r>
            <a:r>
              <a:rPr lang="en-GB" sz="2000" dirty="0">
                <a:latin typeface="Arial" charset="0"/>
                <a:cs typeface="Arial" charset="0"/>
              </a:rPr>
              <a:t> de </a:t>
            </a:r>
            <a:r>
              <a:rPr lang="en-GB" sz="2000" dirty="0" err="1">
                <a:latin typeface="Arial" charset="0"/>
                <a:cs typeface="Arial" charset="0"/>
              </a:rPr>
              <a:t>Poder</a:t>
            </a:r>
            <a:endParaRPr lang="en-GB" sz="2000" dirty="0">
              <a:latin typeface="Arial" charset="0"/>
              <a:cs typeface="Arial" charset="0"/>
            </a:endParaRPr>
          </a:p>
          <a:p>
            <a:pPr marL="265113" indent="-265113">
              <a:buFont typeface="Arial" pitchFamily="34" charset="0"/>
              <a:buChar char="•"/>
              <a:defRPr/>
            </a:pPr>
            <a:r>
              <a:rPr lang="en-GB" sz="2000" dirty="0" err="1">
                <a:latin typeface="Arial" charset="0"/>
                <a:cs typeface="Arial" charset="0"/>
              </a:rPr>
              <a:t>Comportamento</a:t>
            </a:r>
            <a:r>
              <a:rPr lang="en-GB" sz="2000" dirty="0">
                <a:latin typeface="Arial" charset="0"/>
                <a:cs typeface="Arial" charset="0"/>
              </a:rPr>
              <a:t> politico </a:t>
            </a:r>
            <a:r>
              <a:rPr lang="en-GB" sz="2000" dirty="0" err="1">
                <a:latin typeface="Arial" charset="0"/>
                <a:cs typeface="Arial" charset="0"/>
              </a:rPr>
              <a:t>baseado</a:t>
            </a:r>
            <a:r>
              <a:rPr lang="en-GB" sz="2000" dirty="0">
                <a:latin typeface="Arial" charset="0"/>
                <a:cs typeface="Arial" charset="0"/>
              </a:rPr>
              <a:t> </a:t>
            </a:r>
            <a:r>
              <a:rPr lang="en-GB" sz="2000" dirty="0" err="1">
                <a:latin typeface="Arial" charset="0"/>
                <a:cs typeface="Arial" charset="0"/>
              </a:rPr>
              <a:t>nas</a:t>
            </a:r>
            <a:r>
              <a:rPr lang="en-GB" sz="2000" dirty="0">
                <a:latin typeface="Arial" charset="0"/>
                <a:cs typeface="Arial" charset="0"/>
              </a:rPr>
              <a:t> </a:t>
            </a:r>
            <a:r>
              <a:rPr lang="en-GB" sz="2000" dirty="0" err="1">
                <a:latin typeface="Arial" charset="0"/>
                <a:cs typeface="Arial" charset="0"/>
              </a:rPr>
              <a:t>regras</a:t>
            </a:r>
            <a:r>
              <a:rPr lang="en-GB" sz="2000" dirty="0">
                <a:latin typeface="Arial" charset="0"/>
                <a:cs typeface="Arial" charset="0"/>
              </a:rPr>
              <a:t> </a:t>
            </a:r>
            <a:r>
              <a:rPr lang="en-GB" sz="2000" dirty="0" err="1">
                <a:latin typeface="Arial" charset="0"/>
                <a:cs typeface="Arial" charset="0"/>
              </a:rPr>
              <a:t>ou</a:t>
            </a:r>
            <a:r>
              <a:rPr lang="en-GB" sz="2000" dirty="0">
                <a:latin typeface="Arial" charset="0"/>
                <a:cs typeface="Arial" charset="0"/>
              </a:rPr>
              <a:t> </a:t>
            </a:r>
            <a:r>
              <a:rPr lang="en-GB" sz="2000" dirty="0" err="1">
                <a:latin typeface="Arial" charset="0"/>
                <a:cs typeface="Arial" charset="0"/>
              </a:rPr>
              <a:t>nas</a:t>
            </a:r>
            <a:r>
              <a:rPr lang="en-GB" sz="2000" dirty="0">
                <a:latin typeface="Arial" charset="0"/>
                <a:cs typeface="Arial" charset="0"/>
              </a:rPr>
              <a:t> </a:t>
            </a:r>
            <a:r>
              <a:rPr lang="en-GB" sz="2000" dirty="0" err="1">
                <a:latin typeface="Arial" charset="0"/>
                <a:cs typeface="Arial" charset="0"/>
              </a:rPr>
              <a:t>relações</a:t>
            </a:r>
            <a:r>
              <a:rPr lang="en-GB" sz="2000" dirty="0">
                <a:latin typeface="Arial" charset="0"/>
                <a:cs typeface="Arial" charset="0"/>
              </a:rPr>
              <a:t> </a:t>
            </a:r>
            <a:r>
              <a:rPr lang="en-GB" sz="2000" dirty="0" err="1">
                <a:latin typeface="Arial" charset="0"/>
                <a:cs typeface="Arial" charset="0"/>
              </a:rPr>
              <a:t>pessoais</a:t>
            </a:r>
            <a:r>
              <a:rPr lang="en-GB" sz="2000" dirty="0">
                <a:latin typeface="Arial" charset="0"/>
                <a:cs typeface="Arial" charset="0"/>
              </a:rPr>
              <a:t>?</a:t>
            </a:r>
          </a:p>
          <a:p>
            <a:pPr marL="265113" indent="-265113">
              <a:buFont typeface="Arial" pitchFamily="34" charset="0"/>
              <a:buChar char="•"/>
              <a:defRPr/>
            </a:pPr>
            <a:r>
              <a:rPr lang="en-GB" sz="2000" dirty="0" err="1">
                <a:latin typeface="Arial" charset="0"/>
                <a:cs typeface="Arial" charset="0"/>
              </a:rPr>
              <a:t>Competição</a:t>
            </a:r>
            <a:r>
              <a:rPr lang="en-GB" sz="2000" dirty="0">
                <a:latin typeface="Arial" charset="0"/>
                <a:cs typeface="Arial" charset="0"/>
              </a:rPr>
              <a:t> </a:t>
            </a:r>
            <a:r>
              <a:rPr lang="en-GB" sz="2000" dirty="0" err="1">
                <a:latin typeface="Arial" charset="0"/>
                <a:cs typeface="Arial" charset="0"/>
              </a:rPr>
              <a:t>pelo</a:t>
            </a:r>
            <a:r>
              <a:rPr lang="en-GB" sz="2000" dirty="0">
                <a:latin typeface="Arial" charset="0"/>
                <a:cs typeface="Arial" charset="0"/>
              </a:rPr>
              <a:t> </a:t>
            </a:r>
            <a:r>
              <a:rPr lang="en-GB" sz="2000" dirty="0" err="1">
                <a:latin typeface="Arial" charset="0"/>
                <a:cs typeface="Arial" charset="0"/>
              </a:rPr>
              <a:t>poder</a:t>
            </a:r>
            <a:r>
              <a:rPr lang="en-GB" sz="2000" dirty="0">
                <a:latin typeface="Arial" charset="0"/>
                <a:cs typeface="Arial" charset="0"/>
              </a:rPr>
              <a:t> </a:t>
            </a:r>
            <a:r>
              <a:rPr lang="en-GB" sz="2000" dirty="0" err="1">
                <a:latin typeface="Arial" charset="0"/>
                <a:cs typeface="Arial" charset="0"/>
              </a:rPr>
              <a:t>político</a:t>
            </a:r>
            <a:endParaRPr lang="en-GB" sz="2000" dirty="0">
              <a:latin typeface="Arial" charset="0"/>
              <a:cs typeface="Arial" charset="0"/>
            </a:endParaRPr>
          </a:p>
          <a:p>
            <a:pPr marL="265113" indent="-265113">
              <a:buFont typeface="Arial" pitchFamily="34" charset="0"/>
              <a:buChar char="•"/>
              <a:defRPr/>
            </a:pPr>
            <a:r>
              <a:rPr lang="en-GB" sz="2000" dirty="0" err="1">
                <a:latin typeface="Arial" charset="0"/>
                <a:cs typeface="Arial" charset="0"/>
              </a:rPr>
              <a:t>Tendências</a:t>
            </a:r>
            <a:r>
              <a:rPr lang="en-GB" sz="2000" dirty="0">
                <a:latin typeface="Arial" charset="0"/>
                <a:cs typeface="Arial" charset="0"/>
              </a:rPr>
              <a:t> </a:t>
            </a:r>
            <a:r>
              <a:rPr lang="en-GB" sz="2000" dirty="0" err="1">
                <a:latin typeface="Arial" charset="0"/>
                <a:cs typeface="Arial" charset="0"/>
              </a:rPr>
              <a:t>chave</a:t>
            </a:r>
            <a:endParaRPr lang="en-GB" sz="2000" dirty="0">
              <a:latin typeface="Arial" charset="0"/>
              <a:cs typeface="Arial" charset="0"/>
            </a:endParaRPr>
          </a:p>
          <a:p>
            <a:pPr eaLnBrk="1" hangingPunct="1">
              <a:defRPr/>
            </a:pPr>
            <a:endParaRPr lang="en-GB" dirty="0">
              <a:latin typeface="Arial" charset="0"/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59115" y="836614"/>
            <a:ext cx="7308773" cy="523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  <a:defRPr/>
            </a:pPr>
            <a:r>
              <a:rPr lang="fr-CH" sz="28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cs typeface="Arial" charset="0"/>
              </a:rPr>
              <a:t>Regras</a:t>
            </a:r>
            <a:r>
              <a:rPr lang="fr-CH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cs typeface="Arial" charset="0"/>
              </a:rPr>
              <a:t> de </a:t>
            </a:r>
            <a:r>
              <a:rPr lang="fr-CH" sz="28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cs typeface="Arial" charset="0"/>
              </a:rPr>
              <a:t>Jogo</a:t>
            </a:r>
            <a:r>
              <a:rPr lang="fr-CH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cs typeface="Arial" charset="0"/>
              </a:rPr>
              <a:t> (1) </a:t>
            </a:r>
          </a:p>
        </p:txBody>
      </p:sp>
    </p:spTree>
    <p:extLst>
      <p:ext uri="{BB962C8B-B14F-4D97-AF65-F5344CB8AC3E}">
        <p14:creationId xmlns:p14="http://schemas.microsoft.com/office/powerpoint/2010/main" val="41996192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8373" y="201170"/>
            <a:ext cx="9161755" cy="927996"/>
          </a:xfrm>
        </p:spPr>
        <p:txBody>
          <a:bodyPr>
            <a:normAutofit/>
          </a:bodyPr>
          <a:lstStyle/>
          <a:p>
            <a:pPr algn="ctr"/>
            <a:r>
              <a:rPr lang="en-GB" b="1" dirty="0"/>
              <a:t> AEP: PROBLEMATIZAR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72B23-EEAC-463F-AF1A-5ED2BE293D14}" type="slidenum">
              <a:rPr lang="en-GB" smtClean="0"/>
              <a:t>4</a:t>
            </a:fld>
            <a:endParaRPr lang="en-GB"/>
          </a:p>
        </p:txBody>
      </p:sp>
      <p:sp>
        <p:nvSpPr>
          <p:cNvPr id="6" name="Marcador de Posição de Conteúdo 5"/>
          <p:cNvSpPr>
            <a:spLocks noGrp="1"/>
          </p:cNvSpPr>
          <p:nvPr>
            <p:ph idx="1"/>
          </p:nvPr>
        </p:nvSpPr>
        <p:spPr>
          <a:xfrm>
            <a:off x="274320" y="1129166"/>
            <a:ext cx="11273515" cy="552766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pt-PT" dirty="0"/>
          </a:p>
          <a:p>
            <a:pPr marL="0" indent="0" algn="just">
              <a:buNone/>
            </a:pPr>
            <a:r>
              <a:rPr lang="pt-PT" dirty="0"/>
              <a:t>-» </a:t>
            </a:r>
            <a:r>
              <a:rPr lang="pt-PT" b="1" dirty="0"/>
              <a:t>A AEP ajuda a perceber que a mudança (positiva) só pode acontecer a partir da </a:t>
            </a:r>
            <a:r>
              <a:rPr lang="en-GB" b="1" dirty="0" err="1"/>
              <a:t>acção</a:t>
            </a:r>
            <a:r>
              <a:rPr lang="en-GB" b="1" dirty="0"/>
              <a:t> </a:t>
            </a:r>
            <a:r>
              <a:rPr lang="en-GB" b="1" dirty="0" err="1"/>
              <a:t>colectiva</a:t>
            </a:r>
            <a:r>
              <a:rPr lang="en-GB" b="1" dirty="0"/>
              <a:t> que </a:t>
            </a:r>
            <a:r>
              <a:rPr lang="en-GB" b="1" dirty="0" err="1"/>
              <a:t>ajuda</a:t>
            </a:r>
            <a:r>
              <a:rPr lang="en-GB" b="1" dirty="0"/>
              <a:t> a </a:t>
            </a:r>
            <a:r>
              <a:rPr lang="en-GB" b="1" dirty="0" err="1"/>
              <a:t>encontrar</a:t>
            </a:r>
            <a:r>
              <a:rPr lang="en-GB" b="1" dirty="0"/>
              <a:t> </a:t>
            </a:r>
            <a:r>
              <a:rPr lang="en-GB" b="1" dirty="0" err="1"/>
              <a:t>uma</a:t>
            </a:r>
            <a:r>
              <a:rPr lang="en-GB" b="1" dirty="0"/>
              <a:t> </a:t>
            </a:r>
            <a:r>
              <a:rPr lang="en-GB" b="1" dirty="0" err="1"/>
              <a:t>solução</a:t>
            </a:r>
            <a:r>
              <a:rPr lang="en-GB" b="1" dirty="0"/>
              <a:t> para o </a:t>
            </a:r>
            <a:r>
              <a:rPr lang="en-GB" b="1" dirty="0" err="1"/>
              <a:t>problema</a:t>
            </a:r>
            <a:r>
              <a:rPr lang="en-GB" b="1" dirty="0"/>
              <a:t> </a:t>
            </a:r>
            <a:r>
              <a:rPr lang="en-GB" b="1" dirty="0" err="1"/>
              <a:t>económico</a:t>
            </a:r>
            <a:r>
              <a:rPr lang="en-GB" b="1" dirty="0"/>
              <a:t> que se </a:t>
            </a:r>
            <a:r>
              <a:rPr lang="en-GB" b="1" dirty="0" err="1"/>
              <a:t>quer</a:t>
            </a:r>
            <a:r>
              <a:rPr lang="en-GB" b="1" dirty="0"/>
              <a:t> resolver;</a:t>
            </a:r>
          </a:p>
          <a:p>
            <a:pPr marL="0" indent="0" algn="just">
              <a:buNone/>
            </a:pPr>
            <a:endParaRPr lang="en-GB" b="1" dirty="0"/>
          </a:p>
          <a:p>
            <a:pPr marL="0" indent="0" algn="just">
              <a:buNone/>
            </a:pPr>
            <a:r>
              <a:rPr lang="en-GB" b="1" dirty="0"/>
              <a:t>	-» </a:t>
            </a:r>
            <a:r>
              <a:rPr lang="en-GB" b="1" dirty="0" err="1"/>
              <a:t>Porque</a:t>
            </a:r>
            <a:r>
              <a:rPr lang="en-GB" b="1" dirty="0"/>
              <a:t> </a:t>
            </a:r>
            <a:r>
              <a:rPr lang="en-GB" b="1" dirty="0" err="1"/>
              <a:t>muitas</a:t>
            </a:r>
            <a:r>
              <a:rPr lang="en-GB" b="1" dirty="0"/>
              <a:t> </a:t>
            </a:r>
            <a:r>
              <a:rPr lang="en-GB" b="1" dirty="0" err="1"/>
              <a:t>vezes</a:t>
            </a:r>
            <a:r>
              <a:rPr lang="en-GB" b="1" dirty="0"/>
              <a:t> a </a:t>
            </a:r>
            <a:r>
              <a:rPr lang="en-GB" b="1" dirty="0" err="1"/>
              <a:t>mudança</a:t>
            </a:r>
            <a:r>
              <a:rPr lang="en-GB" b="1" dirty="0"/>
              <a:t> é </a:t>
            </a:r>
            <a:r>
              <a:rPr lang="en-GB" b="1" dirty="0" err="1"/>
              <a:t>resistida</a:t>
            </a:r>
            <a:r>
              <a:rPr lang="en-GB" b="1" dirty="0"/>
              <a:t> por </a:t>
            </a:r>
            <a:r>
              <a:rPr lang="en-GB" b="1" dirty="0" err="1"/>
              <a:t>quem</a:t>
            </a:r>
            <a:r>
              <a:rPr lang="en-GB" b="1" dirty="0"/>
              <a:t> beneficia da 	</a:t>
            </a:r>
            <a:r>
              <a:rPr lang="en-GB" b="1" dirty="0" err="1"/>
              <a:t>situação</a:t>
            </a:r>
            <a:r>
              <a:rPr lang="en-GB" b="1" dirty="0"/>
              <a:t> que </a:t>
            </a:r>
            <a:r>
              <a:rPr lang="en-GB" b="1" dirty="0" err="1"/>
              <a:t>perdura</a:t>
            </a:r>
            <a:r>
              <a:rPr lang="en-GB" b="1" dirty="0"/>
              <a:t> (</a:t>
            </a:r>
            <a:r>
              <a:rPr lang="en-GB" b="1" i="1" dirty="0"/>
              <a:t>status quo</a:t>
            </a:r>
            <a:r>
              <a:rPr lang="en-GB" b="1" dirty="0"/>
              <a:t>) e a forma </a:t>
            </a:r>
            <a:r>
              <a:rPr lang="en-GB" b="1" dirty="0" err="1"/>
              <a:t>como</a:t>
            </a:r>
            <a:r>
              <a:rPr lang="en-GB" b="1" dirty="0"/>
              <a:t> é </a:t>
            </a:r>
            <a:r>
              <a:rPr lang="en-GB" b="1" dirty="0" err="1"/>
              <a:t>desenhada</a:t>
            </a:r>
            <a:r>
              <a:rPr lang="en-GB" b="1" dirty="0"/>
              <a:t>, </a:t>
            </a:r>
            <a:r>
              <a:rPr lang="en-GB" b="1" dirty="0" err="1"/>
              <a:t>gerida</a:t>
            </a:r>
            <a:r>
              <a:rPr lang="en-GB" b="1" dirty="0"/>
              <a:t> 	e </a:t>
            </a:r>
            <a:r>
              <a:rPr lang="en-GB" b="1" dirty="0" err="1"/>
              <a:t>implementada</a:t>
            </a:r>
            <a:r>
              <a:rPr lang="en-GB" b="1" dirty="0"/>
              <a:t> a </a:t>
            </a:r>
            <a:r>
              <a:rPr lang="en-GB" b="1" dirty="0" err="1"/>
              <a:t>política</a:t>
            </a:r>
            <a:r>
              <a:rPr lang="en-GB" b="1" dirty="0"/>
              <a:t> </a:t>
            </a:r>
            <a:r>
              <a:rPr lang="en-GB" b="1" dirty="0" err="1"/>
              <a:t>pública</a:t>
            </a:r>
            <a:r>
              <a:rPr lang="en-GB" b="1" dirty="0"/>
              <a:t> </a:t>
            </a:r>
            <a:r>
              <a:rPr lang="en-GB" b="1" dirty="0" err="1"/>
              <a:t>depende</a:t>
            </a:r>
            <a:r>
              <a:rPr lang="en-GB" b="1" dirty="0"/>
              <a:t> de </a:t>
            </a:r>
            <a:r>
              <a:rPr lang="en-GB" b="1" dirty="0" err="1"/>
              <a:t>relações</a:t>
            </a:r>
            <a:r>
              <a:rPr lang="en-GB" b="1" dirty="0"/>
              <a:t> </a:t>
            </a:r>
            <a:r>
              <a:rPr lang="en-GB" b="1" dirty="0" err="1"/>
              <a:t>pessoais</a:t>
            </a:r>
            <a:r>
              <a:rPr lang="en-GB" b="1" dirty="0"/>
              <a:t> e 	</a:t>
            </a:r>
            <a:r>
              <a:rPr lang="en-GB" b="1" dirty="0" err="1"/>
              <a:t>não</a:t>
            </a:r>
            <a:r>
              <a:rPr lang="en-GB" b="1" dirty="0"/>
              <a:t> do 	interesse da </a:t>
            </a:r>
            <a:r>
              <a:rPr lang="en-GB" b="1" dirty="0" err="1"/>
              <a:t>comunidade</a:t>
            </a:r>
            <a:r>
              <a:rPr lang="en-GB" b="1" dirty="0"/>
              <a:t>;</a:t>
            </a:r>
          </a:p>
          <a:p>
            <a:pPr marL="0" indent="0" algn="just">
              <a:buNone/>
            </a:pPr>
            <a:r>
              <a:rPr lang="en-GB" b="1" dirty="0"/>
              <a:t>	</a:t>
            </a:r>
          </a:p>
          <a:p>
            <a:pPr marL="0" indent="0" algn="just">
              <a:buNone/>
            </a:pPr>
            <a:r>
              <a:rPr lang="en-GB" b="1" dirty="0"/>
              <a:t>	-» </a:t>
            </a:r>
            <a:r>
              <a:rPr lang="en-GB" b="1" dirty="0" err="1"/>
              <a:t>Só</a:t>
            </a:r>
            <a:r>
              <a:rPr lang="en-GB" b="1" dirty="0"/>
              <a:t> </a:t>
            </a:r>
            <a:r>
              <a:rPr lang="en-GB" b="1" dirty="0" err="1"/>
              <a:t>quando</a:t>
            </a:r>
            <a:r>
              <a:rPr lang="en-GB" b="1" dirty="0"/>
              <a:t> se </a:t>
            </a:r>
            <a:r>
              <a:rPr lang="en-GB" b="1" dirty="0" err="1"/>
              <a:t>souber</a:t>
            </a:r>
            <a:r>
              <a:rPr lang="en-GB" b="1" dirty="0"/>
              <a:t> </a:t>
            </a:r>
            <a:r>
              <a:rPr lang="en-GB" b="1" dirty="0" err="1"/>
              <a:t>os</a:t>
            </a:r>
            <a:r>
              <a:rPr lang="en-GB" b="1" dirty="0"/>
              <a:t> </a:t>
            </a:r>
            <a:r>
              <a:rPr lang="en-GB" b="1" dirty="0" err="1"/>
              <a:t>factores</a:t>
            </a:r>
            <a:r>
              <a:rPr lang="en-GB" b="1" dirty="0"/>
              <a:t> que </a:t>
            </a:r>
            <a:r>
              <a:rPr lang="en-GB" b="1" dirty="0" err="1"/>
              <a:t>impedem</a:t>
            </a:r>
            <a:r>
              <a:rPr lang="en-GB" b="1" dirty="0"/>
              <a:t> a </a:t>
            </a:r>
            <a:r>
              <a:rPr lang="en-GB" b="1" dirty="0" err="1"/>
              <a:t>resolução</a:t>
            </a:r>
            <a:r>
              <a:rPr lang="en-GB" b="1" dirty="0"/>
              <a:t> do 	</a:t>
            </a:r>
            <a:r>
              <a:rPr lang="en-GB" b="1" dirty="0" err="1"/>
              <a:t>problema</a:t>
            </a:r>
            <a:r>
              <a:rPr lang="en-GB" b="1" dirty="0"/>
              <a:t> e </a:t>
            </a:r>
            <a:r>
              <a:rPr lang="en-GB" b="1" dirty="0" err="1"/>
              <a:t>como</a:t>
            </a:r>
            <a:r>
              <a:rPr lang="en-GB" b="1" dirty="0"/>
              <a:t> é que </a:t>
            </a:r>
            <a:r>
              <a:rPr lang="en-GB" b="1" dirty="0" err="1"/>
              <a:t>ele</a:t>
            </a:r>
            <a:r>
              <a:rPr lang="en-GB" b="1" dirty="0"/>
              <a:t> </a:t>
            </a:r>
            <a:r>
              <a:rPr lang="en-GB" b="1" dirty="0" err="1"/>
              <a:t>pode</a:t>
            </a:r>
            <a:r>
              <a:rPr lang="en-GB" b="1" dirty="0"/>
              <a:t> ser </a:t>
            </a:r>
            <a:r>
              <a:rPr lang="en-GB" b="1" dirty="0" err="1"/>
              <a:t>resolvido</a:t>
            </a:r>
            <a:r>
              <a:rPr lang="en-GB" b="1" dirty="0"/>
              <a:t> é que se </a:t>
            </a:r>
            <a:r>
              <a:rPr lang="en-GB" b="1" dirty="0" err="1"/>
              <a:t>avança</a:t>
            </a:r>
            <a:r>
              <a:rPr lang="en-GB" b="1" dirty="0"/>
              <a:t> para 	</a:t>
            </a:r>
            <a:r>
              <a:rPr lang="en-GB" b="1" dirty="0" err="1"/>
              <a:t>uma</a:t>
            </a:r>
            <a:r>
              <a:rPr lang="en-GB" b="1" dirty="0"/>
              <a:t> nova </a:t>
            </a:r>
            <a:r>
              <a:rPr lang="en-GB" b="1" dirty="0" err="1"/>
              <a:t>política</a:t>
            </a:r>
            <a:r>
              <a:rPr lang="en-GB" b="1" dirty="0"/>
              <a:t> </a:t>
            </a:r>
            <a:r>
              <a:rPr lang="en-GB" b="1" dirty="0" err="1"/>
              <a:t>pública</a:t>
            </a:r>
            <a:r>
              <a:rPr lang="en-GB" b="1" dirty="0"/>
              <a:t> que procure a </a:t>
            </a:r>
            <a:r>
              <a:rPr lang="en-GB" b="1" dirty="0" err="1"/>
              <a:t>mudança</a:t>
            </a:r>
            <a:r>
              <a:rPr lang="en-GB" b="1" dirty="0"/>
              <a:t>; </a:t>
            </a:r>
            <a:endParaRPr lang="pt-PT" dirty="0"/>
          </a:p>
          <a:p>
            <a:pPr marL="0" indent="0" algn="just">
              <a:buNone/>
            </a:pPr>
            <a:r>
              <a:rPr lang="pt-PT" dirty="0"/>
              <a:t>	</a:t>
            </a:r>
          </a:p>
          <a:p>
            <a:pPr marL="514350" indent="-514350">
              <a:buAutoNum type="arabicParenR"/>
            </a:pPr>
            <a:endParaRPr lang="pt-PT"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6594A33A-32F6-4B96-8758-CAD494F5E5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80925" y="72879"/>
            <a:ext cx="1902117" cy="835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26850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208213" y="549275"/>
            <a:ext cx="7715250" cy="5715000"/>
          </a:xfrm>
          <a:prstGeom prst="roundRect">
            <a:avLst>
              <a:gd name="adj" fmla="val 5395"/>
            </a:avLst>
          </a:prstGeom>
          <a:solidFill>
            <a:schemeClr val="bg1"/>
          </a:solidFill>
          <a:ln>
            <a:solidFill>
              <a:schemeClr val="bg2">
                <a:lumMod val="25000"/>
              </a:schemeClr>
            </a:solidFill>
          </a:ln>
          <a:effectLst>
            <a:outerShdw blurRad="165100" dist="50800" dir="2700000" sx="101000" sy="101000" algn="tl" rotWithShape="0">
              <a:schemeClr val="bg2">
                <a:lumMod val="10000"/>
                <a:alpha val="73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075" name="TextBox 13"/>
          <p:cNvSpPr txBox="1">
            <a:spLocks noChangeArrowheads="1"/>
          </p:cNvSpPr>
          <p:nvPr/>
        </p:nvSpPr>
        <p:spPr bwMode="auto">
          <a:xfrm>
            <a:off x="2351088" y="1412875"/>
            <a:ext cx="7143750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fr-CH" sz="2000" b="1" dirty="0" err="1"/>
              <a:t>Distribuição</a:t>
            </a:r>
            <a:r>
              <a:rPr lang="fr-CH" sz="2000" b="1" dirty="0"/>
              <a:t> de </a:t>
            </a:r>
            <a:r>
              <a:rPr lang="fr-CH" sz="2000" b="1" dirty="0" err="1"/>
              <a:t>poder</a:t>
            </a:r>
            <a:r>
              <a:rPr lang="fr-CH" sz="2000" b="1" dirty="0"/>
              <a:t>/</a:t>
            </a:r>
            <a:r>
              <a:rPr lang="fr-CH" sz="2000" b="1" dirty="0" err="1"/>
              <a:t>comportamento</a:t>
            </a:r>
            <a:endParaRPr lang="fr-CH" sz="2000" b="1" dirty="0"/>
          </a:p>
          <a:p>
            <a:pPr eaLnBrk="1" hangingPunct="1">
              <a:defRPr/>
            </a:pPr>
            <a:endParaRPr lang="fr-CH" sz="2000" b="1" dirty="0"/>
          </a:p>
          <a:p>
            <a:pPr>
              <a:defRPr/>
            </a:pPr>
            <a:r>
              <a:rPr lang="en-US" sz="2000" b="1" dirty="0"/>
              <a:t>. Sistema </a:t>
            </a:r>
            <a:r>
              <a:rPr lang="en-US" sz="2000" b="1" dirty="0" err="1"/>
              <a:t>Político</a:t>
            </a:r>
            <a:r>
              <a:rPr lang="en-US" sz="2000" b="1" dirty="0"/>
              <a:t>: </a:t>
            </a:r>
            <a:r>
              <a:rPr lang="en-US" sz="2000" b="1" dirty="0" err="1"/>
              <a:t>Poder</a:t>
            </a:r>
            <a:r>
              <a:rPr lang="en-US" sz="2000" b="1" dirty="0"/>
              <a:t> </a:t>
            </a:r>
            <a:r>
              <a:rPr lang="en-US" sz="2000" b="1" dirty="0" err="1"/>
              <a:t>Executivo</a:t>
            </a:r>
            <a:r>
              <a:rPr lang="en-US" sz="2000" b="1" dirty="0"/>
              <a:t>, </a:t>
            </a:r>
            <a:r>
              <a:rPr lang="en-US" sz="2000" b="1" dirty="0" err="1"/>
              <a:t>Legislativo</a:t>
            </a:r>
            <a:r>
              <a:rPr lang="en-US" sz="2000" b="1" dirty="0"/>
              <a:t> e Judicial</a:t>
            </a:r>
          </a:p>
          <a:p>
            <a:pPr>
              <a:defRPr/>
            </a:pPr>
            <a:r>
              <a:rPr lang="en-US" sz="2000" b="1" dirty="0"/>
              <a:t>. </a:t>
            </a:r>
            <a:r>
              <a:rPr lang="en-US" sz="2000" b="1" dirty="0" err="1"/>
              <a:t>Comportamento</a:t>
            </a:r>
            <a:r>
              <a:rPr lang="en-US" sz="2000" b="1" dirty="0"/>
              <a:t> </a:t>
            </a:r>
            <a:r>
              <a:rPr lang="en-US" sz="2000" b="1" dirty="0" err="1"/>
              <a:t>baseado</a:t>
            </a:r>
            <a:r>
              <a:rPr lang="en-US" sz="2000" b="1" dirty="0"/>
              <a:t> </a:t>
            </a:r>
            <a:r>
              <a:rPr lang="en-US" sz="2000" b="1" dirty="0" err="1"/>
              <a:t>em</a:t>
            </a:r>
            <a:r>
              <a:rPr lang="en-US" sz="2000" b="1" dirty="0"/>
              <a:t> </a:t>
            </a:r>
            <a:r>
              <a:rPr lang="en-US" sz="2000" b="1" dirty="0" err="1"/>
              <a:t>Regras</a:t>
            </a:r>
            <a:r>
              <a:rPr lang="en-US" sz="2000" b="1" dirty="0"/>
              <a:t> </a:t>
            </a:r>
            <a:r>
              <a:rPr lang="en-US" sz="2000" b="1" dirty="0" err="1"/>
              <a:t>ou</a:t>
            </a:r>
            <a:r>
              <a:rPr lang="en-US" sz="2000" b="1" dirty="0"/>
              <a:t> </a:t>
            </a:r>
            <a:r>
              <a:rPr lang="en-US" sz="2000" b="1" dirty="0" err="1"/>
              <a:t>Relações</a:t>
            </a:r>
            <a:r>
              <a:rPr lang="en-US" sz="2000" b="1" dirty="0"/>
              <a:t> </a:t>
            </a:r>
            <a:r>
              <a:rPr lang="en-US" sz="2000" b="1" dirty="0" err="1"/>
              <a:t>Pessoais</a:t>
            </a:r>
            <a:r>
              <a:rPr lang="en-US" sz="2000" b="1" dirty="0"/>
              <a:t>? Que </a:t>
            </a:r>
            <a:r>
              <a:rPr lang="en-US" sz="2000" b="1" dirty="0" err="1"/>
              <a:t>regras</a:t>
            </a:r>
            <a:r>
              <a:rPr lang="en-US" sz="2000" b="1" dirty="0"/>
              <a:t>? Que </a:t>
            </a:r>
            <a:r>
              <a:rPr lang="en-US" sz="2000" b="1" dirty="0" err="1"/>
              <a:t>tipo</a:t>
            </a:r>
            <a:r>
              <a:rPr lang="en-US" sz="2000" b="1" dirty="0"/>
              <a:t> de </a:t>
            </a:r>
            <a:r>
              <a:rPr lang="en-US" sz="2000" b="1" dirty="0" err="1"/>
              <a:t>relações</a:t>
            </a:r>
            <a:r>
              <a:rPr lang="en-US" sz="2000" b="1" dirty="0"/>
              <a:t> </a:t>
            </a:r>
            <a:r>
              <a:rPr lang="en-US" sz="2000" b="1" dirty="0" err="1"/>
              <a:t>pessoais</a:t>
            </a:r>
            <a:r>
              <a:rPr lang="en-US" sz="2000" b="1" dirty="0"/>
              <a:t>?</a:t>
            </a:r>
          </a:p>
          <a:p>
            <a:pPr>
              <a:defRPr/>
            </a:pPr>
            <a:r>
              <a:rPr lang="en-US" sz="2000" b="1" dirty="0"/>
              <a:t>	- </a:t>
            </a:r>
            <a:r>
              <a:rPr lang="en-US" sz="2000" b="1" dirty="0" err="1"/>
              <a:t>ao</a:t>
            </a:r>
            <a:r>
              <a:rPr lang="en-US" sz="2000" b="1" dirty="0"/>
              <a:t> </a:t>
            </a:r>
            <a:r>
              <a:rPr lang="en-US" sz="2000" b="1" dirty="0" err="1"/>
              <a:t>nível</a:t>
            </a:r>
            <a:r>
              <a:rPr lang="en-US" sz="2000" b="1" dirty="0"/>
              <a:t> do </a:t>
            </a:r>
            <a:r>
              <a:rPr lang="en-US" sz="2000" b="1" dirty="0" err="1"/>
              <a:t>governo</a:t>
            </a:r>
            <a:r>
              <a:rPr lang="en-US" sz="2000" b="1" dirty="0"/>
              <a:t> – </a:t>
            </a:r>
            <a:r>
              <a:rPr lang="en-US" sz="2000" b="1" dirty="0" err="1"/>
              <a:t>desenho</a:t>
            </a:r>
            <a:r>
              <a:rPr lang="en-US" sz="2000" b="1" dirty="0"/>
              <a:t> e </a:t>
            </a:r>
            <a:r>
              <a:rPr lang="en-US" sz="2000" b="1" dirty="0" err="1"/>
              <a:t>decisão</a:t>
            </a:r>
            <a:r>
              <a:rPr lang="en-US" sz="2000" b="1" dirty="0"/>
              <a:t> </a:t>
            </a:r>
            <a:r>
              <a:rPr lang="en-US" sz="2000" b="1" dirty="0" err="1"/>
              <a:t>sobre</a:t>
            </a:r>
            <a:r>
              <a:rPr lang="en-US" sz="2000" b="1" dirty="0"/>
              <a:t> </a:t>
            </a:r>
            <a:r>
              <a:rPr lang="en-US" sz="2000" b="1" dirty="0" err="1"/>
              <a:t>políticas</a:t>
            </a:r>
            <a:r>
              <a:rPr lang="en-US" sz="2000" b="1" dirty="0"/>
              <a:t> 	</a:t>
            </a:r>
            <a:r>
              <a:rPr lang="en-US" sz="2000" b="1" dirty="0" err="1"/>
              <a:t>públicas</a:t>
            </a:r>
            <a:r>
              <a:rPr lang="en-US" sz="2000" b="1" dirty="0"/>
              <a:t>; - </a:t>
            </a:r>
            <a:r>
              <a:rPr lang="en-US" sz="2000" b="1" dirty="0" err="1"/>
              <a:t>como</a:t>
            </a:r>
            <a:r>
              <a:rPr lang="en-US" sz="2000" b="1" dirty="0"/>
              <a:t> é que se </a:t>
            </a:r>
            <a:r>
              <a:rPr lang="en-US" sz="2000" b="1" dirty="0" err="1"/>
              <a:t>chega</a:t>
            </a:r>
            <a:r>
              <a:rPr lang="en-US" sz="2000" b="1" dirty="0"/>
              <a:t> a </a:t>
            </a:r>
            <a:r>
              <a:rPr lang="en-US" sz="2000" b="1" dirty="0" err="1"/>
              <a:t>uma</a:t>
            </a:r>
            <a:r>
              <a:rPr lang="en-US" sz="2000" b="1" dirty="0"/>
              <a:t> </a:t>
            </a:r>
            <a:r>
              <a:rPr lang="en-US" sz="2000" b="1" dirty="0" err="1"/>
              <a:t>decisão</a:t>
            </a:r>
            <a:r>
              <a:rPr lang="en-US" sz="2000" b="1" dirty="0"/>
              <a:t> </a:t>
            </a:r>
            <a:r>
              <a:rPr lang="en-US" sz="2000" b="1" dirty="0" err="1"/>
              <a:t>sobre</a:t>
            </a:r>
            <a:r>
              <a:rPr lang="en-US" sz="2000" b="1" dirty="0"/>
              <a:t> 	</a:t>
            </a:r>
            <a:r>
              <a:rPr lang="en-US" sz="2000" b="1" dirty="0" err="1"/>
              <a:t>política</a:t>
            </a:r>
            <a:r>
              <a:rPr lang="en-US" sz="2000" b="1" dirty="0"/>
              <a:t> </a:t>
            </a:r>
            <a:r>
              <a:rPr lang="en-US" sz="2000" b="1" dirty="0" err="1"/>
              <a:t>pública</a:t>
            </a:r>
            <a:r>
              <a:rPr lang="en-US" sz="2000" b="1" dirty="0"/>
              <a:t>?</a:t>
            </a:r>
          </a:p>
          <a:p>
            <a:pPr>
              <a:defRPr/>
            </a:pPr>
            <a:r>
              <a:rPr lang="en-US" sz="2000" b="1" dirty="0"/>
              <a:t> 	- </a:t>
            </a:r>
            <a:r>
              <a:rPr lang="en-US" sz="2000" b="1" dirty="0" err="1"/>
              <a:t>ao</a:t>
            </a:r>
            <a:r>
              <a:rPr lang="en-US" sz="2000" b="1" dirty="0"/>
              <a:t> </a:t>
            </a:r>
            <a:r>
              <a:rPr lang="en-US" sz="2000" b="1" dirty="0" err="1"/>
              <a:t>nível</a:t>
            </a:r>
            <a:r>
              <a:rPr lang="en-US" sz="2000" b="1" dirty="0"/>
              <a:t> da </a:t>
            </a:r>
            <a:r>
              <a:rPr lang="en-US" sz="2000" b="1" dirty="0" err="1"/>
              <a:t>administração</a:t>
            </a:r>
            <a:r>
              <a:rPr lang="en-US" sz="2000" b="1" dirty="0"/>
              <a:t> </a:t>
            </a:r>
            <a:r>
              <a:rPr lang="en-US" sz="2000" b="1" dirty="0" err="1"/>
              <a:t>pública</a:t>
            </a:r>
            <a:r>
              <a:rPr lang="en-US" sz="2000" b="1" dirty="0"/>
              <a:t> – </a:t>
            </a:r>
            <a:r>
              <a:rPr lang="en-US" sz="2000" b="1" dirty="0" err="1"/>
              <a:t>na</a:t>
            </a:r>
            <a:r>
              <a:rPr lang="en-US" sz="2000" b="1" dirty="0"/>
              <a:t> </a:t>
            </a:r>
            <a:r>
              <a:rPr lang="en-US" sz="2000" b="1" dirty="0" err="1"/>
              <a:t>gestão</a:t>
            </a:r>
            <a:r>
              <a:rPr lang="en-US" sz="2000" b="1" dirty="0"/>
              <a:t> e	 	</a:t>
            </a:r>
            <a:r>
              <a:rPr lang="en-US" sz="2000" b="1" dirty="0" err="1"/>
              <a:t>implementação</a:t>
            </a:r>
            <a:r>
              <a:rPr lang="en-US" sz="2000" b="1" dirty="0"/>
              <a:t> de </a:t>
            </a:r>
            <a:r>
              <a:rPr lang="en-US" sz="2000" b="1" dirty="0" err="1"/>
              <a:t>políticas</a:t>
            </a:r>
            <a:r>
              <a:rPr lang="en-US" sz="2000" b="1" dirty="0"/>
              <a:t> </a:t>
            </a:r>
            <a:r>
              <a:rPr lang="en-US" sz="2000" b="1" dirty="0" err="1"/>
              <a:t>públicas</a:t>
            </a:r>
            <a:endParaRPr lang="en-US" sz="2000" b="1" dirty="0"/>
          </a:p>
          <a:p>
            <a:pPr>
              <a:defRPr/>
            </a:pPr>
            <a:r>
              <a:rPr lang="en-US" sz="2000" b="1" dirty="0"/>
              <a:t>	- </a:t>
            </a:r>
            <a:r>
              <a:rPr lang="en-US" sz="2000" b="1" dirty="0" err="1"/>
              <a:t>ao</a:t>
            </a:r>
            <a:r>
              <a:rPr lang="en-US" sz="2000" b="1" dirty="0"/>
              <a:t> </a:t>
            </a:r>
            <a:r>
              <a:rPr lang="en-US" sz="2000" b="1" dirty="0" err="1"/>
              <a:t>nível</a:t>
            </a:r>
            <a:r>
              <a:rPr lang="en-US" sz="2000" b="1" dirty="0"/>
              <a:t> das </a:t>
            </a:r>
            <a:r>
              <a:rPr lang="en-US" sz="2000" b="1" dirty="0" err="1"/>
              <a:t>relações</a:t>
            </a:r>
            <a:r>
              <a:rPr lang="en-US" sz="2000" b="1" dirty="0"/>
              <a:t> com </a:t>
            </a:r>
            <a:r>
              <a:rPr lang="en-US" sz="2000" b="1" dirty="0" err="1"/>
              <a:t>agentes</a:t>
            </a:r>
            <a:r>
              <a:rPr lang="en-US" sz="2000" b="1" dirty="0"/>
              <a:t> </a:t>
            </a:r>
            <a:r>
              <a:rPr lang="en-US" sz="2000" b="1" dirty="0" err="1"/>
              <a:t>não-estatais</a:t>
            </a:r>
            <a:r>
              <a:rPr lang="en-US" sz="2000" b="1" dirty="0"/>
              <a:t>: 	</a:t>
            </a:r>
            <a:r>
              <a:rPr lang="en-US" sz="2000" b="1" dirty="0" err="1"/>
              <a:t>partidos</a:t>
            </a:r>
            <a:r>
              <a:rPr lang="en-US" sz="2000" b="1" dirty="0"/>
              <a:t>, </a:t>
            </a:r>
            <a:r>
              <a:rPr lang="en-US" sz="2000" b="1" dirty="0" err="1"/>
              <a:t>Igrejas</a:t>
            </a:r>
            <a:r>
              <a:rPr lang="en-US" sz="2000" b="1" dirty="0"/>
              <a:t>, 	</a:t>
            </a:r>
            <a:r>
              <a:rPr lang="en-US" sz="2000" b="1" dirty="0" err="1"/>
              <a:t>sindicatos</a:t>
            </a:r>
            <a:r>
              <a:rPr lang="en-US" sz="2000" b="1" dirty="0"/>
              <a:t>, </a:t>
            </a:r>
            <a:r>
              <a:rPr lang="en-US" sz="2000" b="1" dirty="0" err="1"/>
              <a:t>empresas</a:t>
            </a:r>
            <a:r>
              <a:rPr lang="en-US" sz="2000" b="1" dirty="0"/>
              <a:t> (PMEs </a:t>
            </a:r>
            <a:r>
              <a:rPr lang="en-US" sz="2000" b="1" dirty="0" err="1"/>
              <a:t>ou</a:t>
            </a:r>
            <a:r>
              <a:rPr lang="en-US" sz="2000" b="1" dirty="0"/>
              <a:t> </a:t>
            </a:r>
            <a:r>
              <a:rPr lang="en-US" sz="2000" b="1" dirty="0" err="1"/>
              <a:t>grandes</a:t>
            </a:r>
            <a:r>
              <a:rPr lang="en-US" sz="2000" b="1" dirty="0"/>
              <a:t>, 	</a:t>
            </a:r>
            <a:r>
              <a:rPr lang="en-US" sz="2000" b="1" dirty="0" err="1"/>
              <a:t>nacionais</a:t>
            </a:r>
            <a:r>
              <a:rPr lang="en-US" sz="2000" b="1" dirty="0"/>
              <a:t> </a:t>
            </a:r>
            <a:r>
              <a:rPr lang="en-US" sz="2000" b="1" dirty="0" err="1"/>
              <a:t>ou</a:t>
            </a:r>
            <a:r>
              <a:rPr lang="en-US" sz="2000" b="1" dirty="0"/>
              <a:t> </a:t>
            </a:r>
            <a:r>
              <a:rPr lang="en-US" sz="2000" b="1" dirty="0" err="1"/>
              <a:t>internacionais</a:t>
            </a:r>
            <a:r>
              <a:rPr lang="en-US" sz="2000" b="1" dirty="0"/>
              <a:t>) </a:t>
            </a:r>
            <a:r>
              <a:rPr lang="en-US" sz="2000" b="1" dirty="0" err="1"/>
              <a:t>organizações</a:t>
            </a:r>
            <a:r>
              <a:rPr lang="en-US" sz="2000" b="1" dirty="0"/>
              <a:t> da </a:t>
            </a:r>
            <a:r>
              <a:rPr lang="en-US" sz="2000" b="1" dirty="0" err="1"/>
              <a:t>sociedade</a:t>
            </a:r>
            <a:r>
              <a:rPr lang="en-US" sz="2000" b="1" dirty="0"/>
              <a:t> 	civil (</a:t>
            </a:r>
            <a:r>
              <a:rPr lang="en-US" sz="2000" b="1" dirty="0" err="1"/>
              <a:t>domésticas</a:t>
            </a:r>
            <a:r>
              <a:rPr lang="en-US" sz="2000" b="1" dirty="0"/>
              <a:t> e </a:t>
            </a:r>
            <a:r>
              <a:rPr lang="en-US" sz="2000" b="1" dirty="0" err="1"/>
              <a:t>internacionais</a:t>
            </a:r>
            <a:r>
              <a:rPr lang="en-US" sz="2000" b="1" dirty="0"/>
              <a:t>), </a:t>
            </a:r>
            <a:r>
              <a:rPr lang="en-US" sz="2000" b="1" dirty="0" err="1"/>
              <a:t>organizações</a:t>
            </a:r>
            <a:r>
              <a:rPr lang="en-US" sz="2000" b="1" dirty="0"/>
              <a:t> 	</a:t>
            </a:r>
            <a:r>
              <a:rPr lang="en-US" sz="2000" b="1" dirty="0" err="1"/>
              <a:t>multilaterais</a:t>
            </a:r>
            <a:r>
              <a:rPr lang="en-US" sz="2000" b="1" dirty="0"/>
              <a:t> (Banco Mundial, FMI, UE, ONU, </a:t>
            </a:r>
            <a:r>
              <a:rPr lang="en-US" sz="2000" b="1" dirty="0" err="1"/>
              <a:t>etc</a:t>
            </a:r>
            <a:r>
              <a:rPr lang="en-US" sz="2000" b="1" dirty="0"/>
              <a:t>);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450237" y="836614"/>
            <a:ext cx="731765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  <a:defRPr/>
            </a:pPr>
            <a:r>
              <a:rPr lang="fr-CH" sz="28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cs typeface="Arial" charset="0"/>
              </a:rPr>
              <a:t>Regras</a:t>
            </a:r>
            <a:r>
              <a:rPr lang="fr-CH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cs typeface="Arial" charset="0"/>
              </a:rPr>
              <a:t> de </a:t>
            </a:r>
            <a:r>
              <a:rPr lang="fr-CH" sz="28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cs typeface="Arial" charset="0"/>
              </a:rPr>
              <a:t>Jogo</a:t>
            </a:r>
            <a:r>
              <a:rPr lang="fr-CH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cs typeface="Arial" charset="0"/>
              </a:rPr>
              <a:t> (2) </a:t>
            </a:r>
          </a:p>
        </p:txBody>
      </p:sp>
    </p:spTree>
    <p:extLst>
      <p:ext uri="{BB962C8B-B14F-4D97-AF65-F5344CB8AC3E}">
        <p14:creationId xmlns:p14="http://schemas.microsoft.com/office/powerpoint/2010/main" val="52131616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238375" y="571500"/>
            <a:ext cx="7715250" cy="5715000"/>
          </a:xfrm>
          <a:prstGeom prst="roundRect">
            <a:avLst>
              <a:gd name="adj" fmla="val 5395"/>
            </a:avLst>
          </a:prstGeom>
          <a:solidFill>
            <a:schemeClr val="bg1"/>
          </a:solidFill>
          <a:ln>
            <a:solidFill>
              <a:schemeClr val="bg2">
                <a:lumMod val="25000"/>
              </a:schemeClr>
            </a:solidFill>
          </a:ln>
          <a:effectLst>
            <a:outerShdw blurRad="165100" dist="50800" dir="2700000" sx="101000" sy="101000" algn="tl" rotWithShape="0">
              <a:schemeClr val="bg2">
                <a:lumMod val="10000"/>
                <a:alpha val="73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075" name="TextBox 13"/>
          <p:cNvSpPr txBox="1">
            <a:spLocks noChangeArrowheads="1"/>
          </p:cNvSpPr>
          <p:nvPr/>
        </p:nvSpPr>
        <p:spPr bwMode="auto">
          <a:xfrm>
            <a:off x="2351088" y="1412875"/>
            <a:ext cx="7143750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endParaRPr lang="fr-CH" sz="2200" b="1" dirty="0"/>
          </a:p>
          <a:p>
            <a:pPr eaLnBrk="1" hangingPunct="1">
              <a:defRPr/>
            </a:pPr>
            <a:r>
              <a:rPr lang="fr-CH" sz="2200" b="1" dirty="0"/>
              <a:t>Que </a:t>
            </a:r>
            <a:r>
              <a:rPr lang="fr-CH" sz="2200" b="1" dirty="0" err="1"/>
              <a:t>tipo</a:t>
            </a:r>
            <a:r>
              <a:rPr lang="fr-CH" sz="2200" b="1" dirty="0"/>
              <a:t> de </a:t>
            </a:r>
            <a:r>
              <a:rPr lang="fr-CH" sz="2200" b="1" dirty="0" err="1"/>
              <a:t>competição</a:t>
            </a:r>
            <a:r>
              <a:rPr lang="fr-CH" sz="2200" b="1" dirty="0"/>
              <a:t> </a:t>
            </a:r>
            <a:r>
              <a:rPr lang="fr-CH" sz="2200" b="1" dirty="0" err="1"/>
              <a:t>política</a:t>
            </a:r>
            <a:r>
              <a:rPr lang="fr-CH" sz="2200" b="1" dirty="0"/>
              <a:t>? </a:t>
            </a:r>
          </a:p>
          <a:p>
            <a:pPr eaLnBrk="1" hangingPunct="1">
              <a:defRPr/>
            </a:pPr>
            <a:r>
              <a:rPr lang="fr-CH" sz="2200" b="1" dirty="0"/>
              <a:t>Que </a:t>
            </a:r>
            <a:r>
              <a:rPr lang="fr-CH" sz="2200" b="1" dirty="0" err="1"/>
              <a:t>tipo</a:t>
            </a:r>
            <a:r>
              <a:rPr lang="fr-CH" sz="2200" b="1" dirty="0"/>
              <a:t> de </a:t>
            </a:r>
            <a:r>
              <a:rPr lang="fr-CH" sz="2200" b="1" dirty="0" err="1"/>
              <a:t>mobilização</a:t>
            </a:r>
            <a:r>
              <a:rPr lang="fr-CH" sz="2200" b="1" dirty="0"/>
              <a:t> </a:t>
            </a:r>
            <a:r>
              <a:rPr lang="fr-CH" sz="2200" b="1" dirty="0" err="1"/>
              <a:t>política</a:t>
            </a:r>
            <a:r>
              <a:rPr lang="fr-CH" sz="2200" b="1" dirty="0"/>
              <a:t>?</a:t>
            </a:r>
          </a:p>
          <a:p>
            <a:pPr eaLnBrk="1" hangingPunct="1">
              <a:defRPr/>
            </a:pPr>
            <a:r>
              <a:rPr lang="fr-CH" sz="2200" b="1" dirty="0" err="1"/>
              <a:t>Acção</a:t>
            </a:r>
            <a:r>
              <a:rPr lang="fr-CH" sz="2200" b="1" dirty="0"/>
              <a:t> dos </a:t>
            </a:r>
            <a:r>
              <a:rPr lang="fr-CH" sz="2200" b="1" dirty="0" err="1"/>
              <a:t>partidos</a:t>
            </a:r>
            <a:r>
              <a:rPr lang="fr-CH" sz="2200" b="1" dirty="0"/>
              <a:t> </a:t>
            </a:r>
            <a:r>
              <a:rPr lang="fr-CH" sz="2200" b="1" dirty="0" err="1"/>
              <a:t>políticos</a:t>
            </a:r>
            <a:r>
              <a:rPr lang="fr-CH" sz="2200" b="1" dirty="0"/>
              <a:t>? </a:t>
            </a:r>
          </a:p>
          <a:p>
            <a:pPr eaLnBrk="1" hangingPunct="1">
              <a:defRPr/>
            </a:pPr>
            <a:endParaRPr lang="fr-CH" sz="2200" b="1" dirty="0"/>
          </a:p>
          <a:p>
            <a:pPr eaLnBrk="1" hangingPunct="1">
              <a:defRPr/>
            </a:pPr>
            <a:r>
              <a:rPr lang="fr-CH" sz="2200" b="1" dirty="0" err="1"/>
              <a:t>Tendências</a:t>
            </a:r>
            <a:r>
              <a:rPr lang="fr-CH" sz="2200" b="1" dirty="0"/>
              <a:t> chave:</a:t>
            </a:r>
          </a:p>
          <a:p>
            <a:pPr eaLnBrk="1" hangingPunct="1">
              <a:defRPr/>
            </a:pPr>
            <a:r>
              <a:rPr lang="fr-CH" sz="2200" b="1" dirty="0"/>
              <a:t>	-» na </a:t>
            </a:r>
            <a:r>
              <a:rPr lang="fr-CH" sz="2200" b="1" dirty="0" err="1"/>
              <a:t>dimensão</a:t>
            </a:r>
            <a:r>
              <a:rPr lang="fr-CH" sz="2200" b="1" dirty="0"/>
              <a:t> </a:t>
            </a:r>
            <a:r>
              <a:rPr lang="fr-CH" sz="2200" b="1" dirty="0" err="1"/>
              <a:t>estruturante</a:t>
            </a:r>
            <a:r>
              <a:rPr lang="fr-CH" sz="2200" b="1" dirty="0"/>
              <a:t>: </a:t>
            </a:r>
            <a:r>
              <a:rPr lang="fr-CH" sz="2200" b="1" dirty="0" err="1"/>
              <a:t>geografia</a:t>
            </a:r>
            <a:r>
              <a:rPr lang="fr-CH" sz="2200" b="1" dirty="0"/>
              <a:t>, 	</a:t>
            </a:r>
            <a:r>
              <a:rPr lang="fr-CH" sz="2200" b="1" dirty="0" err="1"/>
              <a:t>demografia</a:t>
            </a:r>
            <a:r>
              <a:rPr lang="fr-CH" sz="2200" b="1" dirty="0"/>
              <a:t>, </a:t>
            </a:r>
            <a:r>
              <a:rPr lang="fr-CH" sz="2200" b="1" dirty="0" err="1"/>
              <a:t>estrutura</a:t>
            </a:r>
            <a:r>
              <a:rPr lang="fr-CH" sz="2200" b="1" dirty="0"/>
              <a:t> </a:t>
            </a:r>
            <a:r>
              <a:rPr lang="fr-CH" sz="2200" b="1" dirty="0" err="1"/>
              <a:t>económico</a:t>
            </a:r>
            <a:r>
              <a:rPr lang="fr-CH" sz="2200" b="1" dirty="0"/>
              <a:t>-social, fontes de 	</a:t>
            </a:r>
            <a:r>
              <a:rPr lang="fr-CH" sz="2200" b="1" dirty="0" err="1"/>
              <a:t>rendimento</a:t>
            </a:r>
            <a:r>
              <a:rPr lang="fr-CH" sz="2200" b="1" dirty="0"/>
              <a:t>?</a:t>
            </a:r>
          </a:p>
          <a:p>
            <a:pPr eaLnBrk="1" hangingPunct="1">
              <a:defRPr/>
            </a:pPr>
            <a:r>
              <a:rPr lang="fr-CH" sz="2200" b="1" dirty="0"/>
              <a:t>	-» na </a:t>
            </a:r>
            <a:r>
              <a:rPr lang="fr-CH" sz="2200" b="1" dirty="0" err="1"/>
              <a:t>dimensão</a:t>
            </a:r>
            <a:r>
              <a:rPr lang="fr-CH" sz="2200" b="1" dirty="0"/>
              <a:t> </a:t>
            </a:r>
            <a:r>
              <a:rPr lang="fr-CH" sz="2200" b="1" dirty="0" err="1"/>
              <a:t>das</a:t>
            </a:r>
            <a:r>
              <a:rPr lang="fr-CH" sz="2200" b="1" dirty="0"/>
              <a:t> </a:t>
            </a:r>
            <a:r>
              <a:rPr lang="fr-CH" sz="2200" b="1" dirty="0" err="1"/>
              <a:t>regras</a:t>
            </a:r>
            <a:r>
              <a:rPr lang="fr-CH" sz="2200" b="1" dirty="0"/>
              <a:t> de </a:t>
            </a:r>
            <a:r>
              <a:rPr lang="fr-CH" sz="2200" b="1" dirty="0" err="1"/>
              <a:t>jogo</a:t>
            </a:r>
            <a:r>
              <a:rPr lang="fr-CH" sz="2200" b="1" dirty="0"/>
              <a:t>: novas </a:t>
            </a:r>
            <a:r>
              <a:rPr lang="fr-CH" sz="2200" b="1" dirty="0" err="1"/>
              <a:t>leis</a:t>
            </a:r>
            <a:r>
              <a:rPr lang="fr-CH" sz="2200" b="1" dirty="0"/>
              <a:t>, </a:t>
            </a:r>
            <a:r>
              <a:rPr lang="fr-CH" sz="2200" b="1" dirty="0" err="1"/>
              <a:t>novos</a:t>
            </a:r>
            <a:r>
              <a:rPr lang="fr-CH" sz="2200" b="1" dirty="0"/>
              <a:t> 	costumes?</a:t>
            </a:r>
          </a:p>
          <a:p>
            <a:pPr eaLnBrk="1" hangingPunct="1">
              <a:defRPr/>
            </a:pPr>
            <a:r>
              <a:rPr lang="fr-CH" sz="2200" b="1" dirty="0"/>
              <a:t>	-» na </a:t>
            </a:r>
            <a:r>
              <a:rPr lang="fr-CH" sz="2200" b="1" dirty="0" err="1"/>
              <a:t>dimensão</a:t>
            </a:r>
            <a:r>
              <a:rPr lang="fr-CH" sz="2200" b="1" dirty="0"/>
              <a:t> dos agentes: </a:t>
            </a:r>
            <a:r>
              <a:rPr lang="fr-CH" sz="2200" b="1" dirty="0" err="1"/>
              <a:t>novos</a:t>
            </a:r>
            <a:r>
              <a:rPr lang="fr-CH" sz="2200" b="1" dirty="0"/>
              <a:t> agentes? </a:t>
            </a:r>
            <a:r>
              <a:rPr lang="fr-CH" sz="2200" b="1" dirty="0" err="1"/>
              <a:t>Velhos</a:t>
            </a:r>
            <a:r>
              <a:rPr lang="fr-CH" sz="2200" b="1" dirty="0"/>
              <a:t> 	agentes?</a:t>
            </a:r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351088" y="836614"/>
            <a:ext cx="74168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  <a:defRPr/>
            </a:pPr>
            <a:r>
              <a:rPr lang="fr-CH" sz="28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cs typeface="Arial" charset="0"/>
              </a:rPr>
              <a:t>Regras</a:t>
            </a:r>
            <a:r>
              <a:rPr lang="fr-CH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cs typeface="Arial" charset="0"/>
              </a:rPr>
              <a:t> de </a:t>
            </a:r>
            <a:r>
              <a:rPr lang="fr-CH" sz="28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cs typeface="Arial" charset="0"/>
              </a:rPr>
              <a:t>Jogo</a:t>
            </a:r>
            <a:r>
              <a:rPr lang="fr-CH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cs typeface="Arial" charset="0"/>
              </a:rPr>
              <a:t> (3)</a:t>
            </a:r>
          </a:p>
        </p:txBody>
      </p:sp>
    </p:spTree>
    <p:extLst>
      <p:ext uri="{BB962C8B-B14F-4D97-AF65-F5344CB8AC3E}">
        <p14:creationId xmlns:p14="http://schemas.microsoft.com/office/powerpoint/2010/main" val="73074529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208213" y="549275"/>
            <a:ext cx="7715250" cy="5715000"/>
          </a:xfrm>
          <a:prstGeom prst="roundRect">
            <a:avLst>
              <a:gd name="adj" fmla="val 5395"/>
            </a:avLst>
          </a:prstGeom>
          <a:solidFill>
            <a:schemeClr val="bg1"/>
          </a:solidFill>
          <a:ln>
            <a:solidFill>
              <a:schemeClr val="bg2">
                <a:lumMod val="25000"/>
              </a:schemeClr>
            </a:solidFill>
          </a:ln>
          <a:effectLst>
            <a:outerShdw blurRad="165100" dist="50800" dir="2700000" sx="101000" sy="101000" algn="tl" rotWithShape="0">
              <a:schemeClr val="bg2">
                <a:lumMod val="10000"/>
                <a:alpha val="73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075" name="TextBox 13"/>
          <p:cNvSpPr txBox="1">
            <a:spLocks noChangeArrowheads="1"/>
          </p:cNvSpPr>
          <p:nvPr/>
        </p:nvSpPr>
        <p:spPr bwMode="auto">
          <a:xfrm>
            <a:off x="2351088" y="1412876"/>
            <a:ext cx="7143750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endParaRPr lang="en-GB" sz="4000" b="1" dirty="0">
              <a:solidFill>
                <a:srgbClr val="AD1D20"/>
              </a:solidFill>
              <a:latin typeface="Arial" charset="0"/>
              <a:cs typeface="Arial" charset="0"/>
            </a:endParaRPr>
          </a:p>
          <a:p>
            <a:pPr eaLnBrk="1" hangingPunct="1">
              <a:defRPr/>
            </a:pPr>
            <a:endParaRPr lang="en-GB" sz="2000" dirty="0"/>
          </a:p>
          <a:p>
            <a:pPr eaLnBrk="1" hangingPunct="1">
              <a:defRPr/>
            </a:pPr>
            <a:endParaRPr lang="en-GB" dirty="0">
              <a:latin typeface="Arial" charset="0"/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59115" y="836614"/>
            <a:ext cx="7308773" cy="523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  <a:defRPr/>
            </a:pPr>
            <a:r>
              <a:rPr lang="fr-CH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cs typeface="Arial" charset="0"/>
              </a:rPr>
              <a:t>Agentes 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60A232D6-6073-4E8E-AA36-5B1E0E275E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8214" y="1317599"/>
            <a:ext cx="7715250" cy="4946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99735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238375" y="571500"/>
            <a:ext cx="7715250" cy="5715000"/>
          </a:xfrm>
          <a:prstGeom prst="roundRect">
            <a:avLst>
              <a:gd name="adj" fmla="val 5395"/>
            </a:avLst>
          </a:prstGeom>
          <a:solidFill>
            <a:schemeClr val="bg1"/>
          </a:solidFill>
          <a:ln>
            <a:solidFill>
              <a:schemeClr val="bg2">
                <a:lumMod val="25000"/>
              </a:schemeClr>
            </a:solidFill>
          </a:ln>
          <a:effectLst>
            <a:outerShdw blurRad="165100" dist="50800" dir="2700000" sx="101000" sy="101000" algn="tl" rotWithShape="0">
              <a:schemeClr val="bg2">
                <a:lumMod val="10000"/>
                <a:alpha val="73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075" name="TextBox 13"/>
          <p:cNvSpPr txBox="1">
            <a:spLocks noChangeArrowheads="1"/>
          </p:cNvSpPr>
          <p:nvPr/>
        </p:nvSpPr>
        <p:spPr bwMode="auto">
          <a:xfrm>
            <a:off x="2351088" y="1412875"/>
            <a:ext cx="7143750" cy="4308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endParaRPr lang="fr-CH" sz="2200" b="1" dirty="0"/>
          </a:p>
          <a:p>
            <a:pPr eaLnBrk="1" hangingPunct="1">
              <a:defRPr/>
            </a:pPr>
            <a:endParaRPr lang="fr-CH" sz="2200" b="1" dirty="0"/>
          </a:p>
          <a:p>
            <a:pPr eaLnBrk="1" hangingPunct="1">
              <a:defRPr/>
            </a:pPr>
            <a:r>
              <a:rPr lang="fr-CH" sz="2200" b="1" dirty="0"/>
              <a:t>-» na </a:t>
            </a:r>
            <a:r>
              <a:rPr lang="fr-CH" sz="2200" b="1" dirty="0" err="1"/>
              <a:t>dimensão</a:t>
            </a:r>
            <a:r>
              <a:rPr lang="fr-CH" sz="2200" b="1" dirty="0"/>
              <a:t> </a:t>
            </a:r>
            <a:r>
              <a:rPr lang="fr-CH" sz="2200" b="1" dirty="0" err="1"/>
              <a:t>estruturante</a:t>
            </a:r>
            <a:r>
              <a:rPr lang="fr-CH" sz="2200" b="1" dirty="0"/>
              <a:t>: </a:t>
            </a:r>
            <a:r>
              <a:rPr lang="fr-CH" sz="2200" b="1" dirty="0" err="1"/>
              <a:t>geografia</a:t>
            </a:r>
            <a:r>
              <a:rPr lang="fr-CH" sz="2200" b="1" dirty="0"/>
              <a:t>, </a:t>
            </a:r>
            <a:r>
              <a:rPr lang="fr-CH" sz="2200" b="1" dirty="0" err="1"/>
              <a:t>demografia</a:t>
            </a:r>
            <a:r>
              <a:rPr lang="fr-CH" sz="2200" b="1" dirty="0"/>
              <a:t>, </a:t>
            </a:r>
            <a:r>
              <a:rPr lang="fr-CH" sz="2200" b="1" dirty="0" err="1"/>
              <a:t>estrutura</a:t>
            </a:r>
            <a:r>
              <a:rPr lang="fr-CH" sz="2200" b="1" dirty="0"/>
              <a:t> </a:t>
            </a:r>
            <a:r>
              <a:rPr lang="fr-CH" sz="2200" b="1" dirty="0" err="1"/>
              <a:t>económico</a:t>
            </a:r>
            <a:r>
              <a:rPr lang="fr-CH" sz="2200" b="1" dirty="0"/>
              <a:t>-social, fontes de </a:t>
            </a:r>
            <a:r>
              <a:rPr lang="fr-CH" sz="2200" b="1" dirty="0" err="1"/>
              <a:t>rendimento</a:t>
            </a:r>
            <a:r>
              <a:rPr lang="fr-CH" sz="2200" b="1" dirty="0"/>
              <a:t>?</a:t>
            </a:r>
          </a:p>
          <a:p>
            <a:pPr eaLnBrk="1" hangingPunct="1">
              <a:defRPr/>
            </a:pPr>
            <a:endParaRPr lang="fr-CH" sz="2200" b="1" dirty="0"/>
          </a:p>
          <a:p>
            <a:pPr eaLnBrk="1" hangingPunct="1">
              <a:defRPr/>
            </a:pPr>
            <a:r>
              <a:rPr lang="fr-CH" sz="2200" b="1" dirty="0"/>
              <a:t>-» na </a:t>
            </a:r>
            <a:r>
              <a:rPr lang="fr-CH" sz="2200" b="1" dirty="0" err="1"/>
              <a:t>dimensão</a:t>
            </a:r>
            <a:r>
              <a:rPr lang="fr-CH" sz="2200" b="1" dirty="0"/>
              <a:t> </a:t>
            </a:r>
            <a:r>
              <a:rPr lang="fr-CH" sz="2200" b="1" dirty="0" err="1"/>
              <a:t>das</a:t>
            </a:r>
            <a:r>
              <a:rPr lang="fr-CH" sz="2200" b="1" dirty="0"/>
              <a:t> </a:t>
            </a:r>
            <a:r>
              <a:rPr lang="fr-CH" sz="2200" b="1" dirty="0" err="1"/>
              <a:t>regras</a:t>
            </a:r>
            <a:r>
              <a:rPr lang="fr-CH" sz="2200" b="1" dirty="0"/>
              <a:t> de </a:t>
            </a:r>
            <a:r>
              <a:rPr lang="fr-CH" sz="2200" b="1" dirty="0" err="1"/>
              <a:t>jogo</a:t>
            </a:r>
            <a:r>
              <a:rPr lang="fr-CH" sz="2200" b="1" dirty="0"/>
              <a:t>: novas </a:t>
            </a:r>
            <a:r>
              <a:rPr lang="fr-CH" sz="2200" b="1" dirty="0" err="1"/>
              <a:t>leis</a:t>
            </a:r>
            <a:r>
              <a:rPr lang="fr-CH" sz="2200" b="1" dirty="0"/>
              <a:t>, </a:t>
            </a:r>
            <a:r>
              <a:rPr lang="fr-CH" sz="2200" b="1" dirty="0" err="1"/>
              <a:t>novos</a:t>
            </a:r>
            <a:r>
              <a:rPr lang="fr-CH" sz="2200" b="1" dirty="0"/>
              <a:t> costumes?</a:t>
            </a:r>
          </a:p>
          <a:p>
            <a:pPr eaLnBrk="1" hangingPunct="1">
              <a:defRPr/>
            </a:pPr>
            <a:endParaRPr lang="fr-CH" sz="2200" b="1" dirty="0"/>
          </a:p>
          <a:p>
            <a:pPr eaLnBrk="1" hangingPunct="1">
              <a:defRPr/>
            </a:pPr>
            <a:r>
              <a:rPr lang="fr-CH" sz="2200" b="1" dirty="0"/>
              <a:t>-» na </a:t>
            </a:r>
            <a:r>
              <a:rPr lang="fr-CH" sz="2200" b="1" dirty="0" err="1"/>
              <a:t>dimensão</a:t>
            </a:r>
            <a:r>
              <a:rPr lang="fr-CH" sz="2200" b="1" dirty="0"/>
              <a:t> dos agentes: </a:t>
            </a:r>
            <a:r>
              <a:rPr lang="fr-CH" sz="2200" b="1" dirty="0" err="1"/>
              <a:t>novos</a:t>
            </a:r>
            <a:r>
              <a:rPr lang="fr-CH" sz="2200" b="1" dirty="0"/>
              <a:t> agentes? </a:t>
            </a:r>
            <a:r>
              <a:rPr lang="fr-CH" sz="2200" b="1" dirty="0" err="1"/>
              <a:t>Velhos</a:t>
            </a:r>
            <a:r>
              <a:rPr lang="fr-CH" sz="2200" b="1" dirty="0"/>
              <a:t> agentes?</a:t>
            </a:r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351088" y="836614"/>
            <a:ext cx="74168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  <a:defRPr/>
            </a:pPr>
            <a:r>
              <a:rPr lang="fr-CH" sz="28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cs typeface="Arial" charset="0"/>
              </a:rPr>
              <a:t>Tendências</a:t>
            </a:r>
            <a:r>
              <a:rPr lang="fr-CH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cs typeface="Arial" charset="0"/>
              </a:rPr>
              <a:t> Chave</a:t>
            </a:r>
          </a:p>
        </p:txBody>
      </p:sp>
    </p:spTree>
    <p:extLst>
      <p:ext uri="{BB962C8B-B14F-4D97-AF65-F5344CB8AC3E}">
        <p14:creationId xmlns:p14="http://schemas.microsoft.com/office/powerpoint/2010/main" val="87230354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208213" y="549275"/>
            <a:ext cx="7715250" cy="5715000"/>
          </a:xfrm>
          <a:prstGeom prst="roundRect">
            <a:avLst>
              <a:gd name="adj" fmla="val 5395"/>
            </a:avLst>
          </a:prstGeom>
          <a:solidFill>
            <a:schemeClr val="bg1"/>
          </a:solidFill>
          <a:ln>
            <a:solidFill>
              <a:schemeClr val="bg2">
                <a:lumMod val="25000"/>
              </a:schemeClr>
            </a:solidFill>
          </a:ln>
          <a:effectLst>
            <a:outerShdw blurRad="165100" dist="50800" dir="2700000" sx="101000" sy="101000" algn="tl" rotWithShape="0">
              <a:schemeClr val="bg2">
                <a:lumMod val="10000"/>
                <a:alpha val="73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075" name="TextBox 13"/>
          <p:cNvSpPr txBox="1">
            <a:spLocks noChangeArrowheads="1"/>
          </p:cNvSpPr>
          <p:nvPr/>
        </p:nvSpPr>
        <p:spPr bwMode="auto">
          <a:xfrm>
            <a:off x="2351088" y="1412876"/>
            <a:ext cx="7143750" cy="449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65113" indent="-265113">
              <a:buFont typeface="Arial" pitchFamily="34" charset="0"/>
              <a:buChar char="•"/>
              <a:defRPr/>
            </a:pPr>
            <a:endParaRPr lang="en-US" sz="2200" dirty="0"/>
          </a:p>
          <a:p>
            <a:pPr algn="just">
              <a:defRPr/>
            </a:pPr>
            <a:r>
              <a:rPr lang="pt-PT" sz="2200" b="1" dirty="0"/>
              <a:t>PASSO 1: IDENTIFICAÇÃO DO PROBLEMA </a:t>
            </a:r>
          </a:p>
          <a:p>
            <a:pPr algn="just">
              <a:defRPr/>
            </a:pPr>
            <a:endParaRPr lang="pt-PT" sz="2200" b="1" dirty="0"/>
          </a:p>
          <a:p>
            <a:pPr algn="just">
              <a:defRPr/>
            </a:pPr>
            <a:r>
              <a:rPr lang="pt-PT" sz="2200" b="1" dirty="0"/>
              <a:t>-» Qual é o problema específico que se quer resolver?</a:t>
            </a:r>
          </a:p>
          <a:p>
            <a:pPr algn="just">
              <a:defRPr/>
            </a:pPr>
            <a:endParaRPr lang="pt-PT" sz="2200" b="1" dirty="0"/>
          </a:p>
          <a:p>
            <a:pPr algn="just">
              <a:defRPr/>
            </a:pPr>
            <a:r>
              <a:rPr lang="pt-PT" sz="2200" b="1" dirty="0"/>
              <a:t>-» Quais são os resultados fracos/pobres para o qual o problema específico contribui? – descrição do problema com base em factos/dados;</a:t>
            </a:r>
          </a:p>
          <a:p>
            <a:pPr algn="just">
              <a:defRPr/>
            </a:pPr>
            <a:endParaRPr lang="pt-PT" sz="2200" b="1" dirty="0"/>
          </a:p>
          <a:p>
            <a:pPr algn="just">
              <a:defRPr/>
            </a:pPr>
            <a:r>
              <a:rPr lang="pt-PT" sz="2200" b="1" dirty="0"/>
              <a:t>-» Que tentativas foram feitas no passado em 	termos de políticas públicas para se resolver o problema – história das reformas falhadas e porque se falhou.</a:t>
            </a:r>
          </a:p>
          <a:p>
            <a:pPr eaLnBrk="1" hangingPunct="1">
              <a:defRPr/>
            </a:pPr>
            <a:endParaRPr lang="fr-CH" sz="2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268537" y="836614"/>
            <a:ext cx="7499351" cy="523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  <a:defRPr/>
            </a:pPr>
            <a:r>
              <a:rPr lang="fr-CH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cs typeface="Arial" charset="0"/>
              </a:rPr>
              <a:t>AEP – UM PROBLEMA</a:t>
            </a:r>
          </a:p>
        </p:txBody>
      </p:sp>
    </p:spTree>
    <p:extLst>
      <p:ext uri="{BB962C8B-B14F-4D97-AF65-F5344CB8AC3E}">
        <p14:creationId xmlns:p14="http://schemas.microsoft.com/office/powerpoint/2010/main" val="158431316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208213" y="549275"/>
            <a:ext cx="7715250" cy="5715000"/>
          </a:xfrm>
          <a:prstGeom prst="roundRect">
            <a:avLst>
              <a:gd name="adj" fmla="val 5395"/>
            </a:avLst>
          </a:prstGeom>
          <a:solidFill>
            <a:schemeClr val="bg1"/>
          </a:solidFill>
          <a:ln>
            <a:solidFill>
              <a:schemeClr val="bg2">
                <a:lumMod val="25000"/>
              </a:schemeClr>
            </a:solidFill>
          </a:ln>
          <a:effectLst>
            <a:outerShdw blurRad="165100" dist="50800" dir="2700000" sx="101000" sy="101000" algn="tl" rotWithShape="0">
              <a:schemeClr val="bg2">
                <a:lumMod val="10000"/>
                <a:alpha val="73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075" name="TextBox 13"/>
          <p:cNvSpPr txBox="1">
            <a:spLocks noChangeArrowheads="1"/>
          </p:cNvSpPr>
          <p:nvPr/>
        </p:nvSpPr>
        <p:spPr bwMode="auto">
          <a:xfrm>
            <a:off x="2351088" y="1360489"/>
            <a:ext cx="7143750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defRPr/>
            </a:pPr>
            <a:r>
              <a:rPr lang="pt-PT" sz="2000" b="1" dirty="0"/>
              <a:t>PASSO 2: DIAGNÓSTICO ESTRUTURAL -» CONTEXTO E INSTITUIÇÕES</a:t>
            </a:r>
          </a:p>
          <a:p>
            <a:pPr marL="265113" indent="-265113">
              <a:buFont typeface="Arial" pitchFamily="34" charset="0"/>
              <a:buChar char="•"/>
              <a:defRPr/>
            </a:pPr>
            <a:endParaRPr lang="pt-PT" sz="2000" b="1" dirty="0"/>
          </a:p>
          <a:p>
            <a:pPr algn="just">
              <a:defRPr/>
            </a:pPr>
            <a:r>
              <a:rPr lang="pt-PT" sz="2000" b="1" dirty="0"/>
              <a:t>-» Quais são as características do sistema </a:t>
            </a:r>
            <a:r>
              <a:rPr lang="pt-PT" sz="2000" b="1" dirty="0" err="1"/>
              <a:t>actual</a:t>
            </a:r>
            <a:r>
              <a:rPr lang="pt-PT" sz="2000" b="1" dirty="0"/>
              <a:t> e que ajudam a perceber o problema?</a:t>
            </a:r>
          </a:p>
          <a:p>
            <a:pPr algn="just">
              <a:defRPr/>
            </a:pPr>
            <a:endParaRPr lang="pt-PT" sz="2000" b="1" dirty="0"/>
          </a:p>
          <a:p>
            <a:pPr algn="just">
              <a:defRPr/>
            </a:pPr>
            <a:r>
              <a:rPr lang="pt-PT" sz="2000" b="1" dirty="0"/>
              <a:t>-» Fazer análise de:</a:t>
            </a:r>
          </a:p>
          <a:p>
            <a:pPr algn="just">
              <a:defRPr/>
            </a:pPr>
            <a:r>
              <a:rPr lang="pt-PT" sz="2000" b="1" dirty="0"/>
              <a:t>a) características estruturais relevantes: demografia, geografia (recursos naturais), geopolítica, estrutura social e cultural, legado histórico, alterações climáticas e progresso tecnológico;</a:t>
            </a:r>
          </a:p>
          <a:p>
            <a:pPr algn="just">
              <a:defRPr/>
            </a:pPr>
            <a:endParaRPr lang="pt-PT" sz="2000" b="1" dirty="0"/>
          </a:p>
          <a:p>
            <a:pPr algn="just">
              <a:defRPr/>
            </a:pPr>
            <a:r>
              <a:rPr lang="pt-PT" sz="2000" b="1" dirty="0"/>
              <a:t>b) “regras do jogo”: instituições relevantes como Constituição, leis, códigos, regulações 	e normas informais sociais, políticas e culturais que influenciam as relações de poder e ajudam a determinar resultados económicos e políticos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68537" y="836614"/>
            <a:ext cx="7499351" cy="523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  <a:defRPr/>
            </a:pPr>
            <a:r>
              <a:rPr lang="fr-CH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cs typeface="Arial" charset="0"/>
              </a:rPr>
              <a:t>AEP – UM PROBLEMA</a:t>
            </a:r>
          </a:p>
        </p:txBody>
      </p:sp>
    </p:spTree>
    <p:extLst>
      <p:ext uri="{BB962C8B-B14F-4D97-AF65-F5344CB8AC3E}">
        <p14:creationId xmlns:p14="http://schemas.microsoft.com/office/powerpoint/2010/main" val="10935204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208213" y="571500"/>
            <a:ext cx="7715250" cy="5715000"/>
          </a:xfrm>
          <a:prstGeom prst="roundRect">
            <a:avLst>
              <a:gd name="adj" fmla="val 5395"/>
            </a:avLst>
          </a:prstGeom>
          <a:solidFill>
            <a:schemeClr val="bg1"/>
          </a:solidFill>
          <a:ln>
            <a:solidFill>
              <a:schemeClr val="bg2">
                <a:lumMod val="25000"/>
              </a:schemeClr>
            </a:solidFill>
          </a:ln>
          <a:effectLst>
            <a:outerShdw blurRad="165100" dist="50800" dir="2700000" sx="101000" sy="101000" algn="tl" rotWithShape="0">
              <a:schemeClr val="bg2">
                <a:lumMod val="10000"/>
                <a:alpha val="73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075" name="TextBox 13"/>
          <p:cNvSpPr txBox="1">
            <a:spLocks noChangeArrowheads="1"/>
          </p:cNvSpPr>
          <p:nvPr/>
        </p:nvSpPr>
        <p:spPr bwMode="auto">
          <a:xfrm>
            <a:off x="2351088" y="1360489"/>
            <a:ext cx="7143750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defRPr/>
            </a:pPr>
            <a:r>
              <a:rPr lang="pt-PT" sz="2000" b="1" dirty="0"/>
              <a:t>PASSO 3: DIAGNÓSTICO DE AGENTES -» PODER, INCENTIVOS E COMPORTAMENTO</a:t>
            </a:r>
          </a:p>
          <a:p>
            <a:pPr algn="just">
              <a:defRPr/>
            </a:pPr>
            <a:endParaRPr lang="pt-PT" sz="2000" b="1" dirty="0"/>
          </a:p>
          <a:p>
            <a:pPr algn="just">
              <a:defRPr/>
            </a:pPr>
            <a:r>
              <a:rPr lang="pt-PT" sz="2000" b="1" dirty="0"/>
              <a:t>-» Qual é a combinação de supostos incentivos que influenciam o comportamento que leva ao problema? </a:t>
            </a:r>
          </a:p>
          <a:p>
            <a:pPr algn="just">
              <a:defRPr/>
            </a:pPr>
            <a:endParaRPr lang="pt-PT" sz="2000" b="1" dirty="0"/>
          </a:p>
          <a:p>
            <a:pPr algn="just">
              <a:defRPr/>
            </a:pPr>
            <a:r>
              <a:rPr lang="pt-PT" sz="2000" b="1" dirty="0"/>
              <a:t>-» Fazer análise de:</a:t>
            </a:r>
          </a:p>
          <a:p>
            <a:pPr algn="just">
              <a:defRPr/>
            </a:pPr>
            <a:r>
              <a:rPr lang="pt-PT" sz="2000" b="1" dirty="0"/>
              <a:t>a) motivações (financeiras, políticas, pessoais, ideacionais, </a:t>
            </a:r>
            <a:r>
              <a:rPr lang="pt-PT" sz="2000" b="1" dirty="0" err="1"/>
              <a:t>etc</a:t>
            </a:r>
            <a:r>
              <a:rPr lang="pt-PT" sz="2000" b="1" dirty="0"/>
              <a:t>) de </a:t>
            </a:r>
            <a:r>
              <a:rPr lang="pt-PT" sz="2000" b="1" dirty="0" err="1"/>
              <a:t>individuos</a:t>
            </a:r>
            <a:r>
              <a:rPr lang="pt-PT" sz="2000" b="1" dirty="0"/>
              <a:t> e organizações relevantes  e que moldam o seu comportamento de forma relevante para a manutenção do problema ou potencial mudança/reforma;</a:t>
            </a:r>
          </a:p>
          <a:p>
            <a:pPr algn="just">
              <a:defRPr/>
            </a:pPr>
            <a:r>
              <a:rPr lang="pt-PT" sz="2000" b="1" dirty="0"/>
              <a:t>		</a:t>
            </a:r>
          </a:p>
          <a:p>
            <a:pPr algn="just">
              <a:defRPr/>
            </a:pPr>
            <a:r>
              <a:rPr lang="pt-PT" sz="2000" b="1" dirty="0"/>
              <a:t>b) O tipo de relações e equilíbrio de poder entre estes agentes e de que forma estas são influenciadas pelas instituições formais e informais.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68537" y="836614"/>
            <a:ext cx="7499351" cy="523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  <a:defRPr/>
            </a:pPr>
            <a:r>
              <a:rPr lang="fr-CH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cs typeface="Arial" charset="0"/>
              </a:rPr>
              <a:t>AEP – UM PROBLEMA</a:t>
            </a:r>
          </a:p>
        </p:txBody>
      </p:sp>
    </p:spTree>
    <p:extLst>
      <p:ext uri="{BB962C8B-B14F-4D97-AF65-F5344CB8AC3E}">
        <p14:creationId xmlns:p14="http://schemas.microsoft.com/office/powerpoint/2010/main" val="360542179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208213" y="571500"/>
            <a:ext cx="7715250" cy="5715000"/>
          </a:xfrm>
          <a:prstGeom prst="roundRect">
            <a:avLst>
              <a:gd name="adj" fmla="val 5395"/>
            </a:avLst>
          </a:prstGeom>
          <a:solidFill>
            <a:schemeClr val="bg1"/>
          </a:solidFill>
          <a:ln>
            <a:solidFill>
              <a:schemeClr val="bg2">
                <a:lumMod val="25000"/>
              </a:schemeClr>
            </a:solidFill>
          </a:ln>
          <a:effectLst>
            <a:outerShdw blurRad="165100" dist="50800" dir="2700000" sx="101000" sy="101000" algn="tl" rotWithShape="0">
              <a:schemeClr val="bg2">
                <a:lumMod val="10000"/>
                <a:alpha val="73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075" name="TextBox 13"/>
          <p:cNvSpPr txBox="1">
            <a:spLocks noChangeArrowheads="1"/>
          </p:cNvSpPr>
          <p:nvPr/>
        </p:nvSpPr>
        <p:spPr bwMode="auto">
          <a:xfrm>
            <a:off x="2351088" y="1360489"/>
            <a:ext cx="714375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defRPr/>
            </a:pPr>
            <a:r>
              <a:rPr lang="pt-PT" sz="2000" b="1" dirty="0"/>
              <a:t>PASSO 4: PRESCRIÇÂO -» O QUE PODE SER FEITO PARA RESOLVER O PROBLEMA? </a:t>
            </a:r>
          </a:p>
          <a:p>
            <a:pPr algn="just">
              <a:defRPr/>
            </a:pPr>
            <a:endParaRPr lang="pt-PT" sz="2000" b="1" dirty="0"/>
          </a:p>
          <a:p>
            <a:pPr algn="just">
              <a:defRPr/>
            </a:pPr>
            <a:r>
              <a:rPr lang="pt-PT" sz="2000" b="1" dirty="0"/>
              <a:t>-» Qual é a possível caminho para uma mudança?</a:t>
            </a:r>
          </a:p>
          <a:p>
            <a:pPr algn="just">
              <a:defRPr/>
            </a:pPr>
            <a:endParaRPr lang="pt-PT" sz="2000" b="1" dirty="0"/>
          </a:p>
          <a:p>
            <a:pPr algn="just">
              <a:defRPr/>
            </a:pPr>
            <a:r>
              <a:rPr lang="pt-PT" sz="2000" b="1" dirty="0"/>
              <a:t>-» Que </a:t>
            </a:r>
            <a:r>
              <a:rPr lang="pt-PT" sz="2000" b="1" dirty="0" err="1"/>
              <a:t>acções</a:t>
            </a:r>
            <a:r>
              <a:rPr lang="pt-PT" sz="2000" b="1" dirty="0"/>
              <a:t> podem ser propostas para apoiar esse caminho para uma mudança?</a:t>
            </a:r>
          </a:p>
          <a:p>
            <a:pPr algn="just">
              <a:defRPr/>
            </a:pPr>
            <a:endParaRPr lang="pt-PT" sz="2000" b="1" dirty="0"/>
          </a:p>
          <a:p>
            <a:pPr algn="just">
              <a:defRPr/>
            </a:pPr>
            <a:r>
              <a:rPr lang="pt-PT" sz="2000" b="1" dirty="0"/>
              <a:t>-» Fazer análise de:</a:t>
            </a:r>
          </a:p>
          <a:p>
            <a:pPr algn="just">
              <a:defRPr/>
            </a:pPr>
            <a:r>
              <a:rPr lang="pt-PT" sz="2000" b="1" dirty="0"/>
              <a:t>a) potenciais processos de mudança e;		</a:t>
            </a:r>
          </a:p>
          <a:p>
            <a:pPr algn="just">
              <a:defRPr/>
            </a:pPr>
            <a:r>
              <a:rPr lang="pt-PT" sz="2000" b="1" dirty="0"/>
              <a:t>b) realismo dos processos de mudança propostos tendo em conta os constrangimentos e oportunidades identificadas na análise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68537" y="836614"/>
            <a:ext cx="7499351" cy="523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  <a:defRPr/>
            </a:pPr>
            <a:r>
              <a:rPr lang="fr-CH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cs typeface="Arial" charset="0"/>
              </a:rPr>
              <a:t>AEP – UM PROBLEMA</a:t>
            </a:r>
          </a:p>
        </p:txBody>
      </p:sp>
    </p:spTree>
    <p:extLst>
      <p:ext uri="{BB962C8B-B14F-4D97-AF65-F5344CB8AC3E}">
        <p14:creationId xmlns:p14="http://schemas.microsoft.com/office/powerpoint/2010/main" val="19347963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8297"/>
            <a:ext cx="9516359" cy="1088590"/>
          </a:xfrm>
        </p:spPr>
        <p:txBody>
          <a:bodyPr>
            <a:normAutofit/>
          </a:bodyPr>
          <a:lstStyle/>
          <a:p>
            <a:pPr algn="ctr"/>
            <a:r>
              <a:rPr lang="en-GB" b="1" dirty="0"/>
              <a:t> AEP: IDENTIFICAR (1)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512" y="1366887"/>
            <a:ext cx="9847451" cy="5212817"/>
          </a:xfrm>
        </p:spPr>
        <p:txBody>
          <a:bodyPr>
            <a:normAutofit lnSpcReduction="10000"/>
          </a:bodyPr>
          <a:lstStyle/>
          <a:p>
            <a:pPr marL="457200" lvl="1" indent="0" algn="just">
              <a:buNone/>
            </a:pPr>
            <a:r>
              <a:rPr lang="en-GB" sz="2800" b="1" u="sng" dirty="0"/>
              <a:t>1) As </a:t>
            </a:r>
            <a:r>
              <a:rPr lang="en-GB" sz="2800" b="1" u="sng" dirty="0" err="1"/>
              <a:t>causas</a:t>
            </a:r>
            <a:r>
              <a:rPr lang="en-GB" sz="2800" b="1" u="sng" dirty="0"/>
              <a:t> que </a:t>
            </a:r>
            <a:r>
              <a:rPr lang="en-GB" sz="2800" b="1" u="sng" dirty="0" err="1"/>
              <a:t>estão</a:t>
            </a:r>
            <a:r>
              <a:rPr lang="en-GB" sz="2800" b="1" u="sng" dirty="0"/>
              <a:t> </a:t>
            </a:r>
            <a:r>
              <a:rPr lang="en-GB" sz="2800" b="1" u="sng" dirty="0" err="1"/>
              <a:t>na</a:t>
            </a:r>
            <a:r>
              <a:rPr lang="en-GB" sz="2800" b="1" u="sng" dirty="0"/>
              <a:t> </a:t>
            </a:r>
            <a:r>
              <a:rPr lang="en-GB" sz="2800" b="1" u="sng" dirty="0" err="1"/>
              <a:t>origem</a:t>
            </a:r>
            <a:r>
              <a:rPr lang="en-GB" sz="2800" b="1" u="sng" dirty="0"/>
              <a:t> do </a:t>
            </a:r>
            <a:r>
              <a:rPr lang="en-GB" sz="2800" b="1" u="sng" dirty="0" err="1"/>
              <a:t>conflito</a:t>
            </a:r>
            <a:r>
              <a:rPr lang="en-GB" sz="2800" b="1" u="sng" dirty="0"/>
              <a:t> </a:t>
            </a:r>
            <a:r>
              <a:rPr lang="en-GB" sz="2800" b="1" u="sng" dirty="0" err="1"/>
              <a:t>ou</a:t>
            </a:r>
            <a:r>
              <a:rPr lang="en-GB" sz="2800" b="1" u="sng" dirty="0"/>
              <a:t> </a:t>
            </a:r>
            <a:r>
              <a:rPr lang="en-GB" sz="2800" b="1" u="sng" dirty="0" err="1"/>
              <a:t>fragilidade</a:t>
            </a:r>
            <a:r>
              <a:rPr lang="en-GB" sz="2800" u="sng" dirty="0"/>
              <a:t> </a:t>
            </a:r>
            <a:r>
              <a:rPr lang="en-GB" sz="2800" dirty="0"/>
              <a:t>– para </a:t>
            </a:r>
            <a:r>
              <a:rPr lang="en-GB" sz="2800" dirty="0" err="1"/>
              <a:t>compreender</a:t>
            </a:r>
            <a:r>
              <a:rPr lang="en-GB" sz="2800" dirty="0"/>
              <a:t> as </a:t>
            </a:r>
            <a:r>
              <a:rPr lang="en-GB" sz="2800" dirty="0" err="1"/>
              <a:t>causas</a:t>
            </a:r>
            <a:r>
              <a:rPr lang="en-GB" sz="2800" dirty="0"/>
              <a:t> </a:t>
            </a:r>
            <a:r>
              <a:rPr lang="en-GB" sz="2800" dirty="0" err="1"/>
              <a:t>actuais</a:t>
            </a:r>
            <a:r>
              <a:rPr lang="en-GB" sz="2800" dirty="0"/>
              <a:t> </a:t>
            </a:r>
            <a:r>
              <a:rPr lang="en-GB" sz="2800" dirty="0" err="1"/>
              <a:t>ou</a:t>
            </a:r>
            <a:r>
              <a:rPr lang="en-GB" sz="2800" dirty="0"/>
              <a:t> </a:t>
            </a:r>
            <a:r>
              <a:rPr lang="en-GB" sz="2800" dirty="0" err="1"/>
              <a:t>latentes</a:t>
            </a:r>
            <a:r>
              <a:rPr lang="en-GB" sz="2800" dirty="0"/>
              <a:t> do </a:t>
            </a:r>
            <a:r>
              <a:rPr lang="en-GB" sz="2800" b="1" dirty="0" err="1"/>
              <a:t>conflito</a:t>
            </a:r>
            <a:r>
              <a:rPr lang="en-GB" sz="2800" dirty="0"/>
              <a:t> </a:t>
            </a:r>
            <a:r>
              <a:rPr lang="en-GB" sz="2800" dirty="0" err="1"/>
              <a:t>ou</a:t>
            </a:r>
            <a:r>
              <a:rPr lang="en-GB" sz="2800" dirty="0"/>
              <a:t> </a:t>
            </a:r>
            <a:r>
              <a:rPr lang="en-GB" sz="2800" b="1" dirty="0" err="1"/>
              <a:t>instabilidade</a:t>
            </a:r>
            <a:endParaRPr lang="en-GB" sz="2800" b="1" dirty="0"/>
          </a:p>
          <a:p>
            <a:pPr marL="457200" lvl="1" indent="0" algn="just">
              <a:buNone/>
            </a:pPr>
            <a:endParaRPr lang="en-GB" sz="2800" b="1" u="sng" dirty="0"/>
          </a:p>
          <a:p>
            <a:pPr marL="457200" lvl="1" indent="0" algn="just">
              <a:buNone/>
            </a:pPr>
            <a:r>
              <a:rPr lang="en-GB" sz="2800" b="1" u="sng" dirty="0"/>
              <a:t>2) As </a:t>
            </a:r>
            <a:r>
              <a:rPr lang="en-GB" sz="2800" b="1" u="sng" dirty="0" err="1"/>
              <a:t>características</a:t>
            </a:r>
            <a:r>
              <a:rPr lang="en-GB" sz="2800" b="1" u="sng" dirty="0"/>
              <a:t> </a:t>
            </a:r>
            <a:r>
              <a:rPr lang="en-GB" sz="2800" b="1" u="sng" dirty="0" err="1"/>
              <a:t>básicas</a:t>
            </a:r>
            <a:r>
              <a:rPr lang="en-GB" sz="2800" b="1" u="sng" dirty="0"/>
              <a:t> do Estado </a:t>
            </a:r>
            <a:r>
              <a:rPr lang="en-GB" sz="2800" dirty="0"/>
              <a:t>– </a:t>
            </a:r>
            <a:r>
              <a:rPr lang="en-GB" sz="2800" dirty="0" err="1"/>
              <a:t>factores</a:t>
            </a:r>
            <a:r>
              <a:rPr lang="en-GB" sz="2800" dirty="0"/>
              <a:t> </a:t>
            </a:r>
            <a:r>
              <a:rPr lang="en-GB" sz="2800" dirty="0" err="1"/>
              <a:t>estruturais</a:t>
            </a:r>
            <a:r>
              <a:rPr lang="en-GB" sz="2800" dirty="0"/>
              <a:t> </a:t>
            </a:r>
            <a:r>
              <a:rPr lang="en-GB" sz="2800" dirty="0" err="1"/>
              <a:t>como</a:t>
            </a:r>
            <a:r>
              <a:rPr lang="en-GB" sz="2800" dirty="0"/>
              <a:t> a </a:t>
            </a:r>
            <a:r>
              <a:rPr lang="en-GB" sz="2800" dirty="0" err="1"/>
              <a:t>geografia</a:t>
            </a:r>
            <a:r>
              <a:rPr lang="en-GB" sz="2800" dirty="0"/>
              <a:t>, </a:t>
            </a:r>
            <a:r>
              <a:rPr lang="en-GB" sz="2800" dirty="0" err="1"/>
              <a:t>história</a:t>
            </a:r>
            <a:r>
              <a:rPr lang="en-GB" sz="2800" dirty="0"/>
              <a:t>, </a:t>
            </a:r>
            <a:r>
              <a:rPr lang="en-GB" sz="2800" dirty="0" err="1"/>
              <a:t>recursos</a:t>
            </a:r>
            <a:r>
              <a:rPr lang="en-GB" sz="2800" dirty="0"/>
              <a:t>, </a:t>
            </a:r>
            <a:r>
              <a:rPr lang="en-GB" sz="2800" dirty="0" err="1"/>
              <a:t>estrutura</a:t>
            </a:r>
            <a:r>
              <a:rPr lang="en-GB" sz="2800" dirty="0"/>
              <a:t> </a:t>
            </a:r>
            <a:r>
              <a:rPr lang="en-GB" sz="2800" dirty="0" err="1"/>
              <a:t>económico</a:t>
            </a:r>
            <a:r>
              <a:rPr lang="en-GB" sz="2800" dirty="0"/>
              <a:t>-social e </a:t>
            </a:r>
            <a:r>
              <a:rPr lang="en-GB" sz="2800" dirty="0" err="1"/>
              <a:t>formação</a:t>
            </a:r>
            <a:r>
              <a:rPr lang="en-GB" sz="2800" dirty="0"/>
              <a:t> do Estado </a:t>
            </a:r>
            <a:r>
              <a:rPr lang="en-GB" sz="2800" dirty="0" err="1"/>
              <a:t>têm</a:t>
            </a:r>
            <a:r>
              <a:rPr lang="en-GB" sz="2800" dirty="0"/>
              <a:t> </a:t>
            </a:r>
            <a:r>
              <a:rPr lang="en-GB" sz="2800" dirty="0" err="1"/>
              <a:t>uma</a:t>
            </a:r>
            <a:r>
              <a:rPr lang="en-GB" sz="2800" dirty="0"/>
              <a:t> </a:t>
            </a:r>
            <a:r>
              <a:rPr lang="en-GB" sz="2800" dirty="0" err="1"/>
              <a:t>influência</a:t>
            </a:r>
            <a:r>
              <a:rPr lang="en-GB" sz="2800" dirty="0"/>
              <a:t> </a:t>
            </a:r>
            <a:r>
              <a:rPr lang="en-GB" sz="2800" dirty="0" err="1"/>
              <a:t>pervasiva</a:t>
            </a:r>
            <a:r>
              <a:rPr lang="en-GB" sz="2800" dirty="0"/>
              <a:t> </a:t>
            </a:r>
            <a:r>
              <a:rPr lang="en-GB" sz="2800" dirty="0" err="1"/>
              <a:t>na</a:t>
            </a:r>
            <a:r>
              <a:rPr lang="en-GB" sz="2800" dirty="0"/>
              <a:t> </a:t>
            </a:r>
            <a:r>
              <a:rPr lang="en-GB" sz="2800" b="1" dirty="0" err="1"/>
              <a:t>configuração</a:t>
            </a:r>
            <a:r>
              <a:rPr lang="en-GB" sz="2800" b="1" dirty="0"/>
              <a:t> </a:t>
            </a:r>
            <a:r>
              <a:rPr lang="en-GB" sz="2800" b="1" dirty="0" err="1"/>
              <a:t>política</a:t>
            </a:r>
            <a:r>
              <a:rPr lang="en-GB" sz="2800" b="1" dirty="0"/>
              <a:t> </a:t>
            </a:r>
            <a:r>
              <a:rPr lang="en-GB" sz="2800" b="1" dirty="0" err="1"/>
              <a:t>nacional</a:t>
            </a:r>
            <a:r>
              <a:rPr lang="en-GB" sz="2800" b="1" dirty="0"/>
              <a:t> </a:t>
            </a:r>
            <a:r>
              <a:rPr lang="en-GB" sz="2800" dirty="0"/>
              <a:t>e no </a:t>
            </a:r>
            <a:r>
              <a:rPr lang="en-GB" sz="2800" dirty="0" err="1"/>
              <a:t>desenho</a:t>
            </a:r>
            <a:r>
              <a:rPr lang="en-GB" sz="2800" dirty="0"/>
              <a:t> e </a:t>
            </a:r>
            <a:r>
              <a:rPr lang="en-GB" sz="2800" dirty="0" err="1"/>
              <a:t>implementação</a:t>
            </a:r>
            <a:r>
              <a:rPr lang="en-GB" sz="2800" dirty="0"/>
              <a:t> das </a:t>
            </a:r>
            <a:r>
              <a:rPr lang="en-GB" sz="2800" dirty="0" err="1"/>
              <a:t>políticas</a:t>
            </a:r>
            <a:r>
              <a:rPr lang="en-GB" sz="2800" dirty="0"/>
              <a:t> </a:t>
            </a:r>
            <a:r>
              <a:rPr lang="en-GB" sz="2800" dirty="0" err="1"/>
              <a:t>públicas</a:t>
            </a:r>
            <a:r>
              <a:rPr lang="en-GB" sz="2800" dirty="0"/>
              <a:t> -  para </a:t>
            </a:r>
            <a:r>
              <a:rPr lang="en-GB" sz="2800" dirty="0" err="1"/>
              <a:t>compreender</a:t>
            </a:r>
            <a:r>
              <a:rPr lang="en-GB" sz="2800" dirty="0"/>
              <a:t> </a:t>
            </a:r>
            <a:r>
              <a:rPr lang="en-GB" sz="2800" b="1" dirty="0"/>
              <a:t>a </a:t>
            </a:r>
            <a:r>
              <a:rPr lang="en-GB" sz="2800" b="1" dirty="0" err="1"/>
              <a:t>complexidade</a:t>
            </a:r>
            <a:r>
              <a:rPr lang="en-GB" sz="2800" b="1" dirty="0"/>
              <a:t> do Estado</a:t>
            </a:r>
            <a:r>
              <a:rPr lang="en-GB" sz="2800" dirty="0"/>
              <a:t> </a:t>
            </a:r>
          </a:p>
          <a:p>
            <a:pPr marL="457200" lvl="1" indent="0" algn="just">
              <a:buNone/>
            </a:pPr>
            <a:endParaRPr lang="en-GB" sz="2800" b="1" u="sng" dirty="0"/>
          </a:p>
          <a:p>
            <a:pPr marL="457200" lvl="1" indent="0" algn="just">
              <a:buNone/>
            </a:pPr>
            <a:r>
              <a:rPr lang="en-GB" sz="2800" b="1" u="sng" dirty="0"/>
              <a:t>3) A </a:t>
            </a:r>
            <a:r>
              <a:rPr lang="en-GB" sz="2800" b="1" u="sng" dirty="0" err="1"/>
              <a:t>influência</a:t>
            </a:r>
            <a:r>
              <a:rPr lang="en-GB" sz="2800" b="1" u="sng" dirty="0"/>
              <a:t> </a:t>
            </a:r>
            <a:r>
              <a:rPr lang="en-GB" sz="2800" b="1" u="sng" dirty="0" err="1"/>
              <a:t>internacional</a:t>
            </a:r>
            <a:r>
              <a:rPr lang="en-GB" sz="2800" b="1" u="sng" dirty="0"/>
              <a:t>/regional no </a:t>
            </a:r>
            <a:r>
              <a:rPr lang="en-GB" sz="2800" b="1" u="sng" dirty="0" err="1"/>
              <a:t>quadro</a:t>
            </a:r>
            <a:r>
              <a:rPr lang="en-GB" sz="2800" b="1" u="sng" dirty="0"/>
              <a:t> politico, </a:t>
            </a:r>
            <a:r>
              <a:rPr lang="en-GB" sz="2800" b="1" u="sng" dirty="0" err="1"/>
              <a:t>económico</a:t>
            </a:r>
            <a:r>
              <a:rPr lang="en-GB" sz="2800" b="1" u="sng" dirty="0"/>
              <a:t>, social </a:t>
            </a:r>
            <a:r>
              <a:rPr lang="en-GB" sz="2800" b="1" u="sng" dirty="0" err="1"/>
              <a:t>doméstico</a:t>
            </a:r>
            <a:r>
              <a:rPr lang="en-GB" sz="2800" dirty="0"/>
              <a:t>, </a:t>
            </a:r>
            <a:r>
              <a:rPr lang="en-GB" sz="2800" dirty="0" err="1"/>
              <a:t>incluindo</a:t>
            </a:r>
            <a:r>
              <a:rPr lang="en-GB" sz="2800" dirty="0"/>
              <a:t> a </a:t>
            </a:r>
            <a:r>
              <a:rPr lang="en-GB" sz="2800" dirty="0" err="1"/>
              <a:t>dimensão</a:t>
            </a:r>
            <a:r>
              <a:rPr lang="en-GB" sz="2800" dirty="0"/>
              <a:t> da </a:t>
            </a:r>
            <a:r>
              <a:rPr lang="en-GB" sz="2800" dirty="0" err="1"/>
              <a:t>segurança</a:t>
            </a:r>
            <a:r>
              <a:rPr lang="en-GB" sz="2800" dirty="0"/>
              <a:t>, do </a:t>
            </a:r>
            <a:r>
              <a:rPr lang="en-GB" sz="2800" dirty="0" err="1"/>
              <a:t>investimento</a:t>
            </a:r>
            <a:r>
              <a:rPr lang="en-GB" sz="2800" dirty="0"/>
              <a:t> e da </a:t>
            </a:r>
            <a:r>
              <a:rPr lang="en-GB" sz="2800" dirty="0" err="1"/>
              <a:t>competição</a:t>
            </a:r>
            <a:r>
              <a:rPr lang="en-GB" sz="2800" dirty="0"/>
              <a:t> </a:t>
            </a:r>
            <a:r>
              <a:rPr lang="en-GB" sz="2800" dirty="0" err="1"/>
              <a:t>empresarial</a:t>
            </a:r>
            <a:r>
              <a:rPr lang="en-GB" sz="2800" dirty="0"/>
              <a:t> 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72B23-EEAC-463F-AF1A-5ED2BE293D14}" type="slidenum">
              <a:rPr lang="en-GB" smtClean="0"/>
              <a:t>5</a:t>
            </a:fld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7963" y="195036"/>
            <a:ext cx="1902117" cy="835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3271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097652" cy="1325563"/>
          </a:xfrm>
        </p:spPr>
        <p:txBody>
          <a:bodyPr/>
          <a:lstStyle/>
          <a:p>
            <a:pPr algn="ctr"/>
            <a:r>
              <a:rPr lang="en-GB" b="1" dirty="0"/>
              <a:t> AEP: IDENTIFICAR (2)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564" y="1690688"/>
            <a:ext cx="9770399" cy="4278311"/>
          </a:xfrm>
        </p:spPr>
        <p:txBody>
          <a:bodyPr>
            <a:normAutofit/>
          </a:bodyPr>
          <a:lstStyle/>
          <a:p>
            <a:pPr marL="457200" lvl="1" indent="0" algn="just">
              <a:buNone/>
            </a:pPr>
            <a:r>
              <a:rPr lang="en-GB" sz="2800" b="1" u="sng" dirty="0"/>
              <a:t>4) </a:t>
            </a:r>
            <a:r>
              <a:rPr lang="en-GB" sz="2800" b="1" u="sng" dirty="0" err="1"/>
              <a:t>Tendências</a:t>
            </a:r>
            <a:r>
              <a:rPr lang="en-GB" sz="2800" b="1" u="sng" dirty="0"/>
              <a:t> </a:t>
            </a:r>
            <a:r>
              <a:rPr lang="en-GB" sz="2800" b="1" u="sng" dirty="0" err="1"/>
              <a:t>sócio-económicas</a:t>
            </a:r>
            <a:r>
              <a:rPr lang="en-GB" sz="2800" u="sng" dirty="0"/>
              <a:t> </a:t>
            </a:r>
            <a:r>
              <a:rPr lang="en-GB" sz="2800" dirty="0"/>
              <a:t>que </a:t>
            </a:r>
            <a:r>
              <a:rPr lang="en-GB" sz="2800" dirty="0" err="1"/>
              <a:t>têm</a:t>
            </a:r>
            <a:r>
              <a:rPr lang="en-GB" sz="2800" dirty="0"/>
              <a:t> o </a:t>
            </a:r>
            <a:r>
              <a:rPr lang="en-GB" sz="2800" dirty="0" err="1"/>
              <a:t>potencial</a:t>
            </a:r>
            <a:r>
              <a:rPr lang="en-GB" sz="2800" dirty="0"/>
              <a:t> para </a:t>
            </a:r>
            <a:r>
              <a:rPr lang="en-GB" sz="2800" dirty="0" err="1"/>
              <a:t>mudar</a:t>
            </a:r>
            <a:r>
              <a:rPr lang="en-GB" sz="2800" dirty="0"/>
              <a:t> a </a:t>
            </a:r>
            <a:r>
              <a:rPr lang="en-GB" sz="2800" dirty="0" err="1"/>
              <a:t>dinâmica</a:t>
            </a:r>
            <a:r>
              <a:rPr lang="en-GB" sz="2800" dirty="0"/>
              <a:t> da </a:t>
            </a:r>
            <a:r>
              <a:rPr lang="en-GB" sz="2800" dirty="0" err="1"/>
              <a:t>economia</a:t>
            </a:r>
            <a:r>
              <a:rPr lang="en-GB" sz="2800" dirty="0"/>
              <a:t> </a:t>
            </a:r>
            <a:r>
              <a:rPr lang="en-GB" sz="2800" dirty="0" err="1"/>
              <a:t>política</a:t>
            </a:r>
            <a:r>
              <a:rPr lang="en-GB" sz="2800" dirty="0"/>
              <a:t> a </a:t>
            </a:r>
            <a:r>
              <a:rPr lang="en-GB" sz="2800" dirty="0" err="1"/>
              <a:t>médio</a:t>
            </a:r>
            <a:r>
              <a:rPr lang="en-GB" sz="2800" dirty="0"/>
              <a:t> </a:t>
            </a:r>
            <a:r>
              <a:rPr lang="en-GB" sz="2800" dirty="0" err="1"/>
              <a:t>prazo</a:t>
            </a:r>
            <a:r>
              <a:rPr lang="en-GB" sz="2800" dirty="0"/>
              <a:t> – </a:t>
            </a:r>
            <a:r>
              <a:rPr lang="en-GB" sz="2800" dirty="0" err="1"/>
              <a:t>melhorias</a:t>
            </a:r>
            <a:r>
              <a:rPr lang="en-GB" sz="2800" dirty="0"/>
              <a:t> </a:t>
            </a:r>
            <a:r>
              <a:rPr lang="en-GB" sz="2800" dirty="0" err="1"/>
              <a:t>na</a:t>
            </a:r>
            <a:r>
              <a:rPr lang="en-GB" sz="2800" dirty="0"/>
              <a:t> </a:t>
            </a:r>
            <a:r>
              <a:rPr lang="en-GB" sz="2800" dirty="0" err="1"/>
              <a:t>educação</a:t>
            </a:r>
            <a:r>
              <a:rPr lang="en-GB" sz="2800" dirty="0"/>
              <a:t> e </a:t>
            </a:r>
            <a:r>
              <a:rPr lang="en-GB" sz="2800" dirty="0" err="1"/>
              <a:t>comunicação</a:t>
            </a:r>
            <a:r>
              <a:rPr lang="en-GB" sz="2800" dirty="0"/>
              <a:t>, </a:t>
            </a:r>
            <a:r>
              <a:rPr lang="en-GB" sz="2800" dirty="0" err="1"/>
              <a:t>mudanças</a:t>
            </a:r>
            <a:r>
              <a:rPr lang="en-GB" sz="2800" dirty="0"/>
              <a:t> </a:t>
            </a:r>
            <a:r>
              <a:rPr lang="en-GB" sz="2800" dirty="0" err="1"/>
              <a:t>demográficas</a:t>
            </a:r>
            <a:endParaRPr lang="en-GB" sz="2800" dirty="0"/>
          </a:p>
          <a:p>
            <a:pPr marL="457200" lvl="1" indent="0" algn="just">
              <a:buNone/>
            </a:pPr>
            <a:endParaRPr lang="en-GB" sz="2800" b="1" u="sng" dirty="0"/>
          </a:p>
          <a:p>
            <a:pPr marL="457200" lvl="1" indent="0" algn="just">
              <a:buNone/>
            </a:pPr>
            <a:r>
              <a:rPr lang="en-GB" sz="2800" b="1" u="sng" dirty="0"/>
              <a:t>5) </a:t>
            </a:r>
            <a:r>
              <a:rPr lang="en-GB" sz="2800" b="1" u="sng" dirty="0" err="1"/>
              <a:t>Potencial</a:t>
            </a:r>
            <a:r>
              <a:rPr lang="en-GB" sz="2800" b="1" u="sng" dirty="0"/>
              <a:t> de </a:t>
            </a:r>
            <a:r>
              <a:rPr lang="en-GB" sz="2800" b="1" u="sng" dirty="0" err="1"/>
              <a:t>mudança</a:t>
            </a:r>
            <a:r>
              <a:rPr lang="en-GB" sz="2800" b="1" u="sng" dirty="0"/>
              <a:t> </a:t>
            </a:r>
            <a:r>
              <a:rPr lang="en-GB" sz="2800" b="1" u="sng" dirty="0" err="1"/>
              <a:t>política</a:t>
            </a:r>
            <a:r>
              <a:rPr lang="en-GB" sz="2800" b="1" u="sng" dirty="0"/>
              <a:t> </a:t>
            </a:r>
            <a:r>
              <a:rPr lang="en-GB" sz="2800" dirty="0"/>
              <a:t>– </a:t>
            </a:r>
            <a:r>
              <a:rPr lang="en-GB" sz="2800" dirty="0" err="1"/>
              <a:t>padrões</a:t>
            </a:r>
            <a:r>
              <a:rPr lang="en-GB" sz="2800" dirty="0"/>
              <a:t> de </a:t>
            </a:r>
            <a:r>
              <a:rPr lang="en-GB" sz="2800" dirty="0" err="1"/>
              <a:t>comportamento</a:t>
            </a:r>
            <a:r>
              <a:rPr lang="en-GB" sz="2800" dirty="0"/>
              <a:t> </a:t>
            </a:r>
            <a:r>
              <a:rPr lang="en-GB" sz="2800" dirty="0" err="1"/>
              <a:t>político</a:t>
            </a:r>
            <a:r>
              <a:rPr lang="en-GB" sz="2800" dirty="0"/>
              <a:t> e de </a:t>
            </a:r>
            <a:r>
              <a:rPr lang="en-GB" sz="2800" dirty="0" err="1"/>
              <a:t>decisões</a:t>
            </a:r>
            <a:r>
              <a:rPr lang="en-GB" sz="2800" dirty="0"/>
              <a:t> </a:t>
            </a:r>
            <a:r>
              <a:rPr lang="en-GB" sz="2800" dirty="0" err="1"/>
              <a:t>em</a:t>
            </a:r>
            <a:r>
              <a:rPr lang="en-GB" sz="2800" dirty="0"/>
              <a:t> </a:t>
            </a:r>
            <a:r>
              <a:rPr lang="en-GB" sz="2800" dirty="0" err="1"/>
              <a:t>termos</a:t>
            </a:r>
            <a:r>
              <a:rPr lang="en-GB" sz="2800" dirty="0"/>
              <a:t> de </a:t>
            </a:r>
            <a:r>
              <a:rPr lang="en-GB" sz="2800" dirty="0" err="1"/>
              <a:t>políticas</a:t>
            </a:r>
            <a:r>
              <a:rPr lang="en-GB" sz="2800" dirty="0"/>
              <a:t> </a:t>
            </a:r>
            <a:r>
              <a:rPr lang="en-GB" sz="2800" dirty="0" err="1"/>
              <a:t>públicas</a:t>
            </a:r>
            <a:r>
              <a:rPr lang="en-GB" sz="2800" dirty="0"/>
              <a:t> que </a:t>
            </a:r>
            <a:r>
              <a:rPr lang="en-GB" sz="2800" dirty="0" err="1"/>
              <a:t>apoiam</a:t>
            </a:r>
            <a:r>
              <a:rPr lang="en-GB" sz="2800" dirty="0"/>
              <a:t> o </a:t>
            </a:r>
            <a:r>
              <a:rPr lang="en-GB" sz="2800" dirty="0" err="1"/>
              <a:t>desenvolvimento</a:t>
            </a:r>
            <a:r>
              <a:rPr lang="en-GB" sz="2800" dirty="0"/>
              <a:t> </a:t>
            </a:r>
            <a:r>
              <a:rPr lang="en-GB" sz="2800" dirty="0" err="1"/>
              <a:t>ou</a:t>
            </a:r>
            <a:r>
              <a:rPr lang="en-GB" sz="2800" dirty="0"/>
              <a:t> que </a:t>
            </a:r>
            <a:r>
              <a:rPr lang="en-GB" sz="2800" dirty="0" err="1"/>
              <a:t>explicam</a:t>
            </a:r>
            <a:r>
              <a:rPr lang="en-GB" sz="2800" dirty="0"/>
              <a:t> as </a:t>
            </a:r>
            <a:r>
              <a:rPr lang="en-GB" sz="2800" dirty="0" err="1"/>
              <a:t>falhas</a:t>
            </a:r>
            <a:r>
              <a:rPr lang="en-GB" sz="2800" dirty="0"/>
              <a:t> </a:t>
            </a:r>
            <a:r>
              <a:rPr lang="en-GB" sz="2800" dirty="0" err="1"/>
              <a:t>persistentes</a:t>
            </a:r>
            <a:r>
              <a:rPr lang="en-GB" sz="2800" dirty="0"/>
              <a:t> </a:t>
            </a:r>
            <a:r>
              <a:rPr lang="en-GB" sz="2800" dirty="0" err="1"/>
              <a:t>em</a:t>
            </a:r>
            <a:r>
              <a:rPr lang="en-GB" sz="2800" dirty="0"/>
              <a:t> </a:t>
            </a:r>
            <a:r>
              <a:rPr lang="en-GB" sz="2800" dirty="0" err="1"/>
              <a:t>lidar</a:t>
            </a:r>
            <a:r>
              <a:rPr lang="en-GB" sz="2800" dirty="0"/>
              <a:t> com </a:t>
            </a:r>
            <a:r>
              <a:rPr lang="en-GB" sz="2800" dirty="0" err="1"/>
              <a:t>constrangimentos</a:t>
            </a:r>
            <a:r>
              <a:rPr lang="en-GB" sz="2800" dirty="0"/>
              <a:t>  </a:t>
            </a:r>
            <a:r>
              <a:rPr lang="en-GB" sz="2800" dirty="0" err="1"/>
              <a:t>institucionais</a:t>
            </a:r>
            <a:r>
              <a:rPr lang="en-GB" sz="2800" dirty="0"/>
              <a:t> </a:t>
            </a:r>
            <a:r>
              <a:rPr lang="en-GB" sz="2800" dirty="0" err="1"/>
              <a:t>ou</a:t>
            </a:r>
            <a:r>
              <a:rPr lang="en-GB" sz="2800" dirty="0"/>
              <a:t> a </a:t>
            </a:r>
            <a:r>
              <a:rPr lang="en-GB" sz="2800" dirty="0" err="1"/>
              <a:t>nível</a:t>
            </a:r>
            <a:r>
              <a:rPr lang="en-GB" sz="2800" dirty="0"/>
              <a:t> das </a:t>
            </a:r>
            <a:r>
              <a:rPr lang="en-GB" sz="2800" dirty="0" err="1"/>
              <a:t>políticas</a:t>
            </a:r>
            <a:r>
              <a:rPr lang="en-GB" sz="2800" dirty="0"/>
              <a:t> </a:t>
            </a:r>
            <a:r>
              <a:rPr lang="en-GB" sz="2800" dirty="0" err="1"/>
              <a:t>públicas</a:t>
            </a:r>
            <a:endParaRPr lang="en-GB" sz="2800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72B23-EEAC-463F-AF1A-5ED2BE293D14}" type="slidenum">
              <a:rPr lang="en-GB" smtClean="0"/>
              <a:t>6</a:t>
            </a:fld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7963" y="195036"/>
            <a:ext cx="1902117" cy="835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0923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95037"/>
            <a:ext cx="7772400" cy="1156243"/>
          </a:xfrm>
        </p:spPr>
        <p:txBody>
          <a:bodyPr/>
          <a:lstStyle/>
          <a:p>
            <a:pPr algn="ctr"/>
            <a:r>
              <a:rPr lang="en-GB" b="1" dirty="0"/>
              <a:t> AEP: TIPOLOGIA (1)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280" y="1690689"/>
            <a:ext cx="9832683" cy="4801552"/>
          </a:xfrm>
        </p:spPr>
        <p:txBody>
          <a:bodyPr>
            <a:normAutofit lnSpcReduction="10000"/>
          </a:bodyPr>
          <a:lstStyle/>
          <a:p>
            <a:pPr marL="457200" lvl="1" indent="0" algn="just">
              <a:buNone/>
            </a:pPr>
            <a:r>
              <a:rPr lang="en-GB" sz="2800" dirty="0"/>
              <a:t>-» </a:t>
            </a:r>
            <a:r>
              <a:rPr lang="en-GB" sz="2800" b="1" dirty="0"/>
              <a:t>(1)</a:t>
            </a:r>
            <a:r>
              <a:rPr lang="en-GB" sz="2800" dirty="0"/>
              <a:t> </a:t>
            </a:r>
            <a:r>
              <a:rPr lang="en-GB" sz="2800" b="1" dirty="0"/>
              <a:t>Global/Regional</a:t>
            </a:r>
            <a:r>
              <a:rPr lang="en-GB" sz="2800" dirty="0"/>
              <a:t> </a:t>
            </a:r>
            <a:r>
              <a:rPr lang="en-GB" sz="2800" dirty="0" err="1"/>
              <a:t>explora</a:t>
            </a:r>
            <a:r>
              <a:rPr lang="en-GB" sz="2800" dirty="0"/>
              <a:t> </a:t>
            </a:r>
            <a:r>
              <a:rPr lang="en-GB" sz="2800" dirty="0" err="1"/>
              <a:t>os</a:t>
            </a:r>
            <a:r>
              <a:rPr lang="en-GB" sz="2800" dirty="0"/>
              <a:t> </a:t>
            </a:r>
            <a:r>
              <a:rPr lang="en-GB" sz="2800" dirty="0" err="1"/>
              <a:t>principais</a:t>
            </a:r>
            <a:r>
              <a:rPr lang="en-GB" sz="2800" dirty="0"/>
              <a:t> </a:t>
            </a:r>
            <a:r>
              <a:rPr lang="en-GB" sz="2800" dirty="0" err="1"/>
              <a:t>actores</a:t>
            </a:r>
            <a:r>
              <a:rPr lang="en-GB" sz="2800" dirty="0"/>
              <a:t> e </a:t>
            </a:r>
            <a:r>
              <a:rPr lang="en-GB" sz="2800" dirty="0" err="1"/>
              <a:t>factores</a:t>
            </a:r>
            <a:r>
              <a:rPr lang="en-GB" sz="2800" dirty="0"/>
              <a:t> que </a:t>
            </a:r>
            <a:r>
              <a:rPr lang="en-GB" sz="2800" dirty="0" err="1"/>
              <a:t>conduzem</a:t>
            </a:r>
            <a:r>
              <a:rPr lang="en-GB" sz="2800" dirty="0"/>
              <a:t> e </a:t>
            </a:r>
            <a:r>
              <a:rPr lang="en-GB" sz="2800" dirty="0" err="1"/>
              <a:t>constrangem</a:t>
            </a:r>
            <a:r>
              <a:rPr lang="en-GB" sz="2800" dirty="0"/>
              <a:t> a </a:t>
            </a:r>
            <a:r>
              <a:rPr lang="en-GB" sz="2800" dirty="0" err="1"/>
              <a:t>mudança</a:t>
            </a:r>
            <a:r>
              <a:rPr lang="en-GB" sz="2800" dirty="0"/>
              <a:t> de </a:t>
            </a:r>
            <a:r>
              <a:rPr lang="en-GB" sz="2800" dirty="0" err="1"/>
              <a:t>políticas</a:t>
            </a:r>
            <a:r>
              <a:rPr lang="en-GB" sz="2800" dirty="0"/>
              <a:t> </a:t>
            </a:r>
            <a:r>
              <a:rPr lang="en-GB" sz="2800" dirty="0" err="1"/>
              <a:t>públicas</a:t>
            </a:r>
            <a:r>
              <a:rPr lang="en-GB" sz="2800" dirty="0"/>
              <a:t> </a:t>
            </a:r>
            <a:r>
              <a:rPr lang="en-GB" sz="2800" dirty="0" err="1"/>
              <a:t>globais</a:t>
            </a:r>
            <a:r>
              <a:rPr lang="en-GB" sz="2800" dirty="0"/>
              <a:t> e </a:t>
            </a:r>
            <a:r>
              <a:rPr lang="en-GB" sz="2800" dirty="0" err="1"/>
              <a:t>regionais</a:t>
            </a:r>
            <a:r>
              <a:rPr lang="en-GB" sz="2800" dirty="0"/>
              <a:t> (ex: </a:t>
            </a:r>
            <a:r>
              <a:rPr lang="en-GB" sz="2800" i="1" dirty="0" err="1"/>
              <a:t>investimento</a:t>
            </a:r>
            <a:r>
              <a:rPr lang="en-GB" sz="2800" i="1" dirty="0"/>
              <a:t> </a:t>
            </a:r>
            <a:r>
              <a:rPr lang="en-GB" sz="2800" i="1" dirty="0" err="1"/>
              <a:t>chinês</a:t>
            </a:r>
            <a:r>
              <a:rPr lang="en-GB" sz="2800" i="1" dirty="0"/>
              <a:t> </a:t>
            </a:r>
            <a:r>
              <a:rPr lang="en-GB" sz="2800" i="1" dirty="0" err="1"/>
              <a:t>na</a:t>
            </a:r>
            <a:r>
              <a:rPr lang="en-GB" sz="2800" i="1" dirty="0"/>
              <a:t> UE</a:t>
            </a:r>
            <a:r>
              <a:rPr lang="en-GB" sz="2800" dirty="0"/>
              <a:t>) </a:t>
            </a:r>
          </a:p>
          <a:p>
            <a:pPr marL="457200" lvl="1" indent="0" algn="just">
              <a:buNone/>
            </a:pPr>
            <a:endParaRPr lang="en-GB" sz="2800" dirty="0"/>
          </a:p>
          <a:p>
            <a:pPr marL="457200" lvl="1" indent="0" algn="just">
              <a:buNone/>
            </a:pPr>
            <a:r>
              <a:rPr lang="en-GB" sz="2800" dirty="0"/>
              <a:t>-» </a:t>
            </a:r>
            <a:r>
              <a:rPr lang="en-GB" sz="2800" b="1" dirty="0"/>
              <a:t>(2) Nacional </a:t>
            </a:r>
            <a:r>
              <a:rPr lang="en-GB" sz="2800" dirty="0" err="1"/>
              <a:t>explora</a:t>
            </a:r>
            <a:r>
              <a:rPr lang="en-GB" sz="2800" dirty="0"/>
              <a:t> </a:t>
            </a:r>
            <a:r>
              <a:rPr lang="en-GB" sz="2800" dirty="0" err="1"/>
              <a:t>os</a:t>
            </a:r>
            <a:r>
              <a:rPr lang="en-GB" sz="2800" dirty="0"/>
              <a:t> </a:t>
            </a:r>
            <a:r>
              <a:rPr lang="en-GB" sz="2800" dirty="0" err="1"/>
              <a:t>factores</a:t>
            </a:r>
            <a:r>
              <a:rPr lang="en-GB" sz="2800" dirty="0"/>
              <a:t> que </a:t>
            </a:r>
            <a:r>
              <a:rPr lang="en-GB" sz="2800" dirty="0" err="1"/>
              <a:t>guiam</a:t>
            </a:r>
            <a:r>
              <a:rPr lang="en-GB" sz="2800" dirty="0"/>
              <a:t> e </a:t>
            </a:r>
            <a:r>
              <a:rPr lang="en-GB" sz="2800" dirty="0" err="1"/>
              <a:t>constrangem</a:t>
            </a:r>
            <a:r>
              <a:rPr lang="en-GB" sz="2800" dirty="0"/>
              <a:t> </a:t>
            </a:r>
            <a:r>
              <a:rPr lang="en-GB" sz="2800" dirty="0" err="1"/>
              <a:t>os</a:t>
            </a:r>
            <a:r>
              <a:rPr lang="en-GB" sz="2800" dirty="0"/>
              <a:t> </a:t>
            </a:r>
            <a:r>
              <a:rPr lang="en-GB" sz="2800" dirty="0" err="1"/>
              <a:t>processos</a:t>
            </a:r>
            <a:r>
              <a:rPr lang="en-GB" sz="2800" dirty="0"/>
              <a:t> </a:t>
            </a:r>
            <a:r>
              <a:rPr lang="en-GB" sz="2800" dirty="0" err="1"/>
              <a:t>económicos</a:t>
            </a:r>
            <a:r>
              <a:rPr lang="en-GB" sz="2800" dirty="0"/>
              <a:t> </a:t>
            </a:r>
            <a:r>
              <a:rPr lang="en-GB" sz="2800" dirty="0" err="1"/>
              <a:t>nacionais</a:t>
            </a:r>
            <a:r>
              <a:rPr lang="en-GB" sz="2800" dirty="0"/>
              <a:t> no </a:t>
            </a:r>
            <a:r>
              <a:rPr lang="en-GB" sz="2800" dirty="0" err="1"/>
              <a:t>longo</a:t>
            </a:r>
            <a:r>
              <a:rPr lang="en-GB" sz="2800" dirty="0"/>
              <a:t> </a:t>
            </a:r>
            <a:r>
              <a:rPr lang="en-GB" sz="2800" dirty="0" err="1"/>
              <a:t>prazo</a:t>
            </a:r>
            <a:r>
              <a:rPr lang="en-GB" sz="2800" dirty="0"/>
              <a:t>, </a:t>
            </a:r>
            <a:r>
              <a:rPr lang="en-GB" sz="2800" dirty="0" err="1"/>
              <a:t>identifica</a:t>
            </a:r>
            <a:r>
              <a:rPr lang="en-GB" sz="2800" dirty="0"/>
              <a:t> </a:t>
            </a:r>
            <a:r>
              <a:rPr lang="en-GB" sz="2800" dirty="0" err="1"/>
              <a:t>os</a:t>
            </a:r>
            <a:r>
              <a:rPr lang="en-GB" sz="2800" dirty="0"/>
              <a:t> </a:t>
            </a:r>
            <a:r>
              <a:rPr lang="en-GB" sz="2800" dirty="0" err="1"/>
              <a:t>principais</a:t>
            </a:r>
            <a:r>
              <a:rPr lang="en-GB" sz="2800" dirty="0"/>
              <a:t> </a:t>
            </a:r>
            <a:r>
              <a:rPr lang="en-GB" sz="2800" dirty="0" err="1"/>
              <a:t>actores</a:t>
            </a:r>
            <a:r>
              <a:rPr lang="en-GB" sz="2800" dirty="0"/>
              <a:t>, as </a:t>
            </a:r>
            <a:r>
              <a:rPr lang="en-GB" sz="2800" dirty="0" err="1"/>
              <a:t>suas</a:t>
            </a:r>
            <a:r>
              <a:rPr lang="en-GB" sz="2800" dirty="0"/>
              <a:t> </a:t>
            </a:r>
            <a:r>
              <a:rPr lang="en-GB" sz="2800" dirty="0" err="1"/>
              <a:t>conexões</a:t>
            </a:r>
            <a:r>
              <a:rPr lang="en-GB" sz="2800" dirty="0"/>
              <a:t> e redes e </a:t>
            </a:r>
            <a:r>
              <a:rPr lang="en-GB" sz="2800" dirty="0" err="1"/>
              <a:t>avalia</a:t>
            </a:r>
            <a:r>
              <a:rPr lang="en-GB" sz="2800" dirty="0"/>
              <a:t> outros </a:t>
            </a:r>
            <a:r>
              <a:rPr lang="en-GB" sz="2800" dirty="0" err="1"/>
              <a:t>factores</a:t>
            </a:r>
            <a:r>
              <a:rPr lang="en-GB" sz="2800" dirty="0"/>
              <a:t> socio-</a:t>
            </a:r>
            <a:r>
              <a:rPr lang="en-GB" sz="2800" dirty="0" err="1"/>
              <a:t>políticos</a:t>
            </a:r>
            <a:r>
              <a:rPr lang="en-GB" sz="2800" dirty="0"/>
              <a:t> que </a:t>
            </a:r>
            <a:r>
              <a:rPr lang="en-GB" sz="2800" dirty="0" err="1"/>
              <a:t>impedem</a:t>
            </a:r>
            <a:r>
              <a:rPr lang="en-GB" sz="2800" dirty="0"/>
              <a:t> </a:t>
            </a:r>
            <a:r>
              <a:rPr lang="en-GB" sz="2800" dirty="0" err="1"/>
              <a:t>ou</a:t>
            </a:r>
            <a:r>
              <a:rPr lang="en-GB" sz="2800" dirty="0"/>
              <a:t> </a:t>
            </a:r>
            <a:r>
              <a:rPr lang="en-GB" sz="2800" dirty="0" err="1"/>
              <a:t>promovem</a:t>
            </a:r>
            <a:r>
              <a:rPr lang="en-GB" sz="2800" dirty="0"/>
              <a:t> a </a:t>
            </a:r>
            <a:r>
              <a:rPr lang="en-GB" sz="2800" dirty="0" err="1"/>
              <a:t>mudança</a:t>
            </a:r>
            <a:r>
              <a:rPr lang="en-GB" sz="2800" dirty="0"/>
              <a:t> </a:t>
            </a:r>
            <a:r>
              <a:rPr lang="en-GB" sz="2800" dirty="0" err="1"/>
              <a:t>económica</a:t>
            </a:r>
            <a:r>
              <a:rPr lang="en-GB" sz="2800" dirty="0"/>
              <a:t>-» </a:t>
            </a:r>
            <a:r>
              <a:rPr lang="en-GB" sz="2800" dirty="0" err="1"/>
              <a:t>aqui</a:t>
            </a:r>
            <a:r>
              <a:rPr lang="en-GB" sz="2800" dirty="0"/>
              <a:t> o </a:t>
            </a:r>
            <a:r>
              <a:rPr lang="en-GB" sz="2800" dirty="0" err="1"/>
              <a:t>foco</a:t>
            </a:r>
            <a:r>
              <a:rPr lang="en-GB" sz="2800" dirty="0"/>
              <a:t> é </a:t>
            </a:r>
            <a:r>
              <a:rPr lang="en-GB" sz="2800" dirty="0" err="1"/>
              <a:t>usualmente</a:t>
            </a:r>
            <a:r>
              <a:rPr lang="en-GB" sz="2800" dirty="0"/>
              <a:t> </a:t>
            </a:r>
            <a:r>
              <a:rPr lang="en-GB" sz="2800" dirty="0" err="1"/>
              <a:t>na</a:t>
            </a:r>
            <a:r>
              <a:rPr lang="en-GB" sz="2800" dirty="0"/>
              <a:t> </a:t>
            </a:r>
            <a:r>
              <a:rPr lang="en-GB" sz="2800" dirty="0" err="1"/>
              <a:t>estrutura</a:t>
            </a:r>
            <a:r>
              <a:rPr lang="en-GB" sz="2800" dirty="0"/>
              <a:t> que </a:t>
            </a:r>
            <a:r>
              <a:rPr lang="en-GB" sz="2800" dirty="0" err="1"/>
              <a:t>cobre</a:t>
            </a:r>
            <a:r>
              <a:rPr lang="en-GB" sz="2800" dirty="0"/>
              <a:t> a </a:t>
            </a:r>
            <a:r>
              <a:rPr lang="en-GB" sz="2800" dirty="0" err="1"/>
              <a:t>história</a:t>
            </a:r>
            <a:r>
              <a:rPr lang="en-GB" sz="2800" dirty="0"/>
              <a:t>, </a:t>
            </a:r>
            <a:r>
              <a:rPr lang="en-GB" sz="2800" dirty="0" err="1"/>
              <a:t>geografia</a:t>
            </a:r>
            <a:r>
              <a:rPr lang="en-GB" sz="2800" dirty="0"/>
              <a:t> e </a:t>
            </a:r>
            <a:r>
              <a:rPr lang="en-GB" sz="2800" dirty="0" err="1"/>
              <a:t>posição</a:t>
            </a:r>
            <a:r>
              <a:rPr lang="en-GB" sz="2800" dirty="0"/>
              <a:t> </a:t>
            </a:r>
            <a:r>
              <a:rPr lang="en-GB" sz="2800" dirty="0" err="1"/>
              <a:t>estratégica</a:t>
            </a:r>
            <a:r>
              <a:rPr lang="en-GB" sz="2800" dirty="0"/>
              <a:t> do </a:t>
            </a:r>
            <a:r>
              <a:rPr lang="en-GB" sz="2800" dirty="0" err="1"/>
              <a:t>país</a:t>
            </a:r>
            <a:r>
              <a:rPr lang="en-GB" sz="2800" dirty="0"/>
              <a:t> </a:t>
            </a:r>
            <a:r>
              <a:rPr lang="en-GB" sz="2800" dirty="0" err="1"/>
              <a:t>bem</a:t>
            </a:r>
            <a:r>
              <a:rPr lang="en-GB" sz="2800" dirty="0"/>
              <a:t> </a:t>
            </a:r>
            <a:r>
              <a:rPr lang="en-GB" sz="2800" dirty="0" err="1"/>
              <a:t>como</a:t>
            </a:r>
            <a:r>
              <a:rPr lang="en-GB" sz="2800" dirty="0"/>
              <a:t> as </a:t>
            </a:r>
            <a:r>
              <a:rPr lang="en-GB" sz="2800" dirty="0" err="1"/>
              <a:t>instituições</a:t>
            </a:r>
            <a:r>
              <a:rPr lang="en-GB" sz="2800" dirty="0"/>
              <a:t> </a:t>
            </a:r>
            <a:r>
              <a:rPr lang="en-GB" sz="2800" dirty="0" err="1"/>
              <a:t>formais</a:t>
            </a:r>
            <a:r>
              <a:rPr lang="en-GB" sz="2800" dirty="0"/>
              <a:t> e </a:t>
            </a:r>
            <a:r>
              <a:rPr lang="en-GB" sz="2800" dirty="0" err="1"/>
              <a:t>informais</a:t>
            </a:r>
            <a:r>
              <a:rPr lang="en-GB" sz="2800" dirty="0"/>
              <a:t> que </a:t>
            </a:r>
            <a:r>
              <a:rPr lang="en-GB" sz="2800" dirty="0" err="1"/>
              <a:t>guiam</a:t>
            </a:r>
            <a:r>
              <a:rPr lang="en-GB" sz="2800" dirty="0"/>
              <a:t> o </a:t>
            </a:r>
            <a:r>
              <a:rPr lang="en-GB" sz="2800" dirty="0" err="1"/>
              <a:t>comportamento</a:t>
            </a:r>
            <a:r>
              <a:rPr lang="en-GB" sz="2800" dirty="0"/>
              <a:t> (ex: </a:t>
            </a:r>
            <a:r>
              <a:rPr lang="en-GB" sz="2800" i="1" dirty="0" err="1"/>
              <a:t>política</a:t>
            </a:r>
            <a:r>
              <a:rPr lang="en-GB" sz="2800" i="1" dirty="0"/>
              <a:t> industrial de Portugal</a:t>
            </a:r>
            <a:r>
              <a:rPr lang="en-GB" sz="2800" dirty="0"/>
              <a:t>)</a:t>
            </a:r>
          </a:p>
          <a:p>
            <a:pPr marL="457200" lvl="1" indent="0"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72B23-EEAC-463F-AF1A-5ED2BE293D14}" type="slidenum">
              <a:rPr lang="en-GB" smtClean="0"/>
              <a:t>7</a:t>
            </a:fld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7963" y="195036"/>
            <a:ext cx="1902117" cy="835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9099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36525"/>
            <a:ext cx="8956040" cy="893735"/>
          </a:xfrm>
        </p:spPr>
        <p:txBody>
          <a:bodyPr>
            <a:normAutofit/>
          </a:bodyPr>
          <a:lstStyle/>
          <a:p>
            <a:pPr algn="ctr"/>
            <a:r>
              <a:rPr lang="en-GB" b="1" dirty="0"/>
              <a:t> AEP : TIPOLOGIA (2)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29361"/>
            <a:ext cx="9710763" cy="5126990"/>
          </a:xfrm>
        </p:spPr>
        <p:txBody>
          <a:bodyPr>
            <a:normAutofit lnSpcReduction="10000"/>
          </a:bodyPr>
          <a:lstStyle/>
          <a:p>
            <a:pPr marL="457200" lvl="1" indent="0" algn="just">
              <a:buNone/>
            </a:pPr>
            <a:r>
              <a:rPr lang="en-GB" sz="2800" dirty="0"/>
              <a:t>-» </a:t>
            </a:r>
            <a:r>
              <a:rPr lang="en-GB" sz="2800" b="1" dirty="0"/>
              <a:t>(3) Sectorial  </a:t>
            </a:r>
            <a:r>
              <a:rPr lang="en-GB" sz="2800" dirty="0" err="1"/>
              <a:t>focaliza</a:t>
            </a:r>
            <a:r>
              <a:rPr lang="en-GB" sz="2800" dirty="0"/>
              <a:t>-se </a:t>
            </a:r>
            <a:r>
              <a:rPr lang="en-GB" sz="2800" dirty="0" err="1"/>
              <a:t>nos</a:t>
            </a:r>
            <a:r>
              <a:rPr lang="en-GB" sz="2800" dirty="0"/>
              <a:t> </a:t>
            </a:r>
            <a:r>
              <a:rPr lang="en-GB" sz="2800" dirty="0" err="1"/>
              <a:t>problemas</a:t>
            </a:r>
            <a:r>
              <a:rPr lang="en-GB" sz="2800" dirty="0"/>
              <a:t> e </a:t>
            </a:r>
            <a:r>
              <a:rPr lang="en-GB" sz="2800" dirty="0" err="1"/>
              <a:t>oportunidades</a:t>
            </a:r>
            <a:r>
              <a:rPr lang="en-GB" sz="2800" dirty="0"/>
              <a:t> dentro de um </a:t>
            </a:r>
            <a:r>
              <a:rPr lang="en-GB" sz="2800" dirty="0" err="1"/>
              <a:t>determinado</a:t>
            </a:r>
            <a:r>
              <a:rPr lang="en-GB" sz="2800" dirty="0"/>
              <a:t> sector </a:t>
            </a:r>
            <a:r>
              <a:rPr lang="en-GB" sz="2800" dirty="0" err="1"/>
              <a:t>sócio-económico</a:t>
            </a:r>
            <a:r>
              <a:rPr lang="en-GB" sz="2800" dirty="0"/>
              <a:t>  – </a:t>
            </a:r>
            <a:r>
              <a:rPr lang="en-GB" sz="2800" dirty="0" err="1"/>
              <a:t>podem</a:t>
            </a:r>
            <a:r>
              <a:rPr lang="en-GB" sz="2800" dirty="0"/>
              <a:t> </a:t>
            </a:r>
            <a:r>
              <a:rPr lang="en-GB" sz="2800" dirty="0" err="1"/>
              <a:t>não</a:t>
            </a:r>
            <a:r>
              <a:rPr lang="en-GB" sz="2800" dirty="0"/>
              <a:t> </a:t>
            </a:r>
            <a:r>
              <a:rPr lang="en-GB" sz="2800" dirty="0" err="1"/>
              <a:t>estar</a:t>
            </a:r>
            <a:r>
              <a:rPr lang="en-GB" sz="2800" dirty="0"/>
              <a:t> </a:t>
            </a:r>
            <a:r>
              <a:rPr lang="en-GB" sz="2800" dirty="0" err="1"/>
              <a:t>relacionados</a:t>
            </a:r>
            <a:r>
              <a:rPr lang="en-GB" sz="2800" dirty="0"/>
              <a:t> com </a:t>
            </a:r>
            <a:r>
              <a:rPr lang="en-GB" sz="2800" dirty="0" err="1"/>
              <a:t>constrangimentos</a:t>
            </a:r>
            <a:r>
              <a:rPr lang="en-GB" sz="2800" dirty="0"/>
              <a:t> </a:t>
            </a:r>
            <a:r>
              <a:rPr lang="en-GB" sz="2800" dirty="0" err="1"/>
              <a:t>específicos</a:t>
            </a:r>
            <a:r>
              <a:rPr lang="en-GB" sz="2800" dirty="0"/>
              <a:t> </a:t>
            </a:r>
            <a:r>
              <a:rPr lang="en-GB" sz="2800" dirty="0" err="1"/>
              <a:t>ao</a:t>
            </a:r>
            <a:r>
              <a:rPr lang="en-GB" sz="2800" dirty="0"/>
              <a:t> sector mas ser um </a:t>
            </a:r>
            <a:r>
              <a:rPr lang="en-GB" sz="2800" dirty="0" err="1"/>
              <a:t>produto</a:t>
            </a:r>
            <a:r>
              <a:rPr lang="en-GB" sz="2800" dirty="0"/>
              <a:t> de </a:t>
            </a:r>
            <a:r>
              <a:rPr lang="en-GB" sz="2800" dirty="0" err="1"/>
              <a:t>como</a:t>
            </a:r>
            <a:r>
              <a:rPr lang="en-GB" sz="2800" dirty="0"/>
              <a:t> o </a:t>
            </a:r>
            <a:r>
              <a:rPr lang="en-GB" sz="2800" dirty="0" err="1"/>
              <a:t>governo</a:t>
            </a:r>
            <a:r>
              <a:rPr lang="en-GB" sz="2800" dirty="0"/>
              <a:t>, </a:t>
            </a:r>
            <a:r>
              <a:rPr lang="en-GB" sz="2800" dirty="0" err="1"/>
              <a:t>ele</a:t>
            </a:r>
            <a:r>
              <a:rPr lang="en-GB" sz="2800" dirty="0"/>
              <a:t> </a:t>
            </a:r>
            <a:r>
              <a:rPr lang="en-GB" sz="2800" dirty="0" err="1"/>
              <a:t>próprio</a:t>
            </a:r>
            <a:r>
              <a:rPr lang="en-GB" sz="2800" dirty="0"/>
              <a:t>, </a:t>
            </a:r>
            <a:r>
              <a:rPr lang="en-GB" sz="2800" dirty="0" err="1"/>
              <a:t>funciona</a:t>
            </a:r>
            <a:r>
              <a:rPr lang="en-GB" sz="2800" dirty="0"/>
              <a:t>/</a:t>
            </a:r>
            <a:r>
              <a:rPr lang="en-GB" sz="2800" dirty="0" err="1"/>
              <a:t>trabalha</a:t>
            </a:r>
            <a:r>
              <a:rPr lang="en-GB" sz="2800" dirty="0"/>
              <a:t> </a:t>
            </a:r>
            <a:r>
              <a:rPr lang="en-GB" sz="2800" dirty="0" err="1"/>
              <a:t>ou</a:t>
            </a:r>
            <a:r>
              <a:rPr lang="en-GB" sz="2800" dirty="0"/>
              <a:t> da </a:t>
            </a:r>
            <a:r>
              <a:rPr lang="en-GB" sz="2800" dirty="0" err="1"/>
              <a:t>pressão</a:t>
            </a:r>
            <a:r>
              <a:rPr lang="en-GB" sz="2800" dirty="0"/>
              <a:t>/</a:t>
            </a:r>
            <a:r>
              <a:rPr lang="en-GB" sz="2800" dirty="0" err="1"/>
              <a:t>influência</a:t>
            </a:r>
            <a:r>
              <a:rPr lang="en-GB" sz="2800" dirty="0"/>
              <a:t> </a:t>
            </a:r>
            <a:r>
              <a:rPr lang="en-GB" sz="2800" dirty="0" err="1"/>
              <a:t>internacional</a:t>
            </a:r>
            <a:r>
              <a:rPr lang="en-GB" sz="2800" dirty="0"/>
              <a:t> (ex: </a:t>
            </a:r>
            <a:r>
              <a:rPr lang="en-GB" sz="2800" i="1" dirty="0"/>
              <a:t>sector </a:t>
            </a:r>
            <a:r>
              <a:rPr lang="en-GB" sz="2800" i="1" dirty="0" err="1"/>
              <a:t>automóvel</a:t>
            </a:r>
            <a:r>
              <a:rPr lang="en-GB" sz="2800" i="1" dirty="0"/>
              <a:t> </a:t>
            </a:r>
            <a:r>
              <a:rPr lang="en-GB" sz="2800" i="1" dirty="0" err="1"/>
              <a:t>em</a:t>
            </a:r>
            <a:r>
              <a:rPr lang="en-GB" sz="2800" i="1" dirty="0"/>
              <a:t> Portugal</a:t>
            </a:r>
            <a:r>
              <a:rPr lang="en-GB" sz="2800" dirty="0"/>
              <a:t>)</a:t>
            </a:r>
          </a:p>
          <a:p>
            <a:pPr marL="457200" lvl="1" indent="0" algn="just">
              <a:buNone/>
            </a:pPr>
            <a:endParaRPr lang="en-GB" sz="2800" dirty="0"/>
          </a:p>
          <a:p>
            <a:pPr marL="457200" lvl="1" indent="0" algn="just">
              <a:buNone/>
            </a:pPr>
            <a:r>
              <a:rPr lang="en-GB" sz="2800" dirty="0"/>
              <a:t>-» </a:t>
            </a:r>
            <a:r>
              <a:rPr lang="en-GB" sz="2800" b="1" dirty="0"/>
              <a:t>(4) </a:t>
            </a:r>
            <a:r>
              <a:rPr lang="en-GB" sz="2800" b="1" dirty="0" err="1"/>
              <a:t>Problema</a:t>
            </a:r>
            <a:r>
              <a:rPr lang="en-GB" sz="2800" b="1" dirty="0"/>
              <a:t>/</a:t>
            </a:r>
            <a:r>
              <a:rPr lang="en-GB" sz="2800" b="1" dirty="0" err="1"/>
              <a:t>Tema</a:t>
            </a:r>
            <a:r>
              <a:rPr lang="en-GB" sz="2800" b="1" dirty="0"/>
              <a:t> </a:t>
            </a:r>
            <a:r>
              <a:rPr lang="en-GB" sz="2800" dirty="0" err="1"/>
              <a:t>identifica</a:t>
            </a:r>
            <a:r>
              <a:rPr lang="en-GB" sz="2800" dirty="0"/>
              <a:t> </a:t>
            </a:r>
            <a:r>
              <a:rPr lang="en-GB" sz="2800" dirty="0" err="1"/>
              <a:t>os</a:t>
            </a:r>
            <a:r>
              <a:rPr lang="en-GB" sz="2800" dirty="0"/>
              <a:t> </a:t>
            </a:r>
            <a:r>
              <a:rPr lang="en-GB" sz="2800" dirty="0" err="1"/>
              <a:t>constrangimentos</a:t>
            </a:r>
            <a:r>
              <a:rPr lang="en-GB" sz="2800" dirty="0"/>
              <a:t> que </a:t>
            </a:r>
            <a:r>
              <a:rPr lang="en-GB" sz="2800" dirty="0" err="1"/>
              <a:t>estão</a:t>
            </a:r>
            <a:r>
              <a:rPr lang="en-GB" sz="2800" dirty="0"/>
              <a:t> </a:t>
            </a:r>
            <a:r>
              <a:rPr lang="en-GB" sz="2800" dirty="0" err="1"/>
              <a:t>na</a:t>
            </a:r>
            <a:r>
              <a:rPr lang="en-GB" sz="2800" dirty="0"/>
              <a:t> base de um </a:t>
            </a:r>
            <a:r>
              <a:rPr lang="en-GB" sz="2800" dirty="0" err="1"/>
              <a:t>problema</a:t>
            </a:r>
            <a:r>
              <a:rPr lang="en-GB" sz="2800" dirty="0"/>
              <a:t>/</a:t>
            </a:r>
            <a:r>
              <a:rPr lang="en-GB" sz="2800" dirty="0" err="1"/>
              <a:t>tema</a:t>
            </a:r>
            <a:r>
              <a:rPr lang="en-GB" sz="2800" dirty="0"/>
              <a:t> </a:t>
            </a:r>
            <a:r>
              <a:rPr lang="en-GB" sz="2800" dirty="0" err="1"/>
              <a:t>económico</a:t>
            </a:r>
            <a:r>
              <a:rPr lang="en-GB" sz="2800" dirty="0"/>
              <a:t> </a:t>
            </a:r>
            <a:r>
              <a:rPr lang="en-GB" sz="2800" dirty="0" err="1"/>
              <a:t>específico</a:t>
            </a:r>
            <a:r>
              <a:rPr lang="en-GB" sz="2800" dirty="0"/>
              <a:t> – é o </a:t>
            </a:r>
            <a:r>
              <a:rPr lang="en-GB" sz="2800" dirty="0" err="1"/>
              <a:t>tipo</a:t>
            </a:r>
            <a:r>
              <a:rPr lang="en-GB" sz="2800" dirty="0"/>
              <a:t> </a:t>
            </a:r>
            <a:r>
              <a:rPr lang="en-GB" sz="2800" dirty="0" err="1"/>
              <a:t>dominante</a:t>
            </a:r>
            <a:r>
              <a:rPr lang="en-GB" sz="2800" dirty="0"/>
              <a:t> </a:t>
            </a:r>
            <a:r>
              <a:rPr lang="en-GB" sz="2800" dirty="0" err="1"/>
              <a:t>na</a:t>
            </a:r>
            <a:r>
              <a:rPr lang="en-GB" sz="2800" dirty="0"/>
              <a:t> AEP - » para </a:t>
            </a:r>
            <a:r>
              <a:rPr lang="en-GB" sz="2800" dirty="0" err="1"/>
              <a:t>compreender</a:t>
            </a:r>
            <a:r>
              <a:rPr lang="en-GB" sz="2800" dirty="0"/>
              <a:t> </a:t>
            </a:r>
            <a:r>
              <a:rPr lang="en-GB" sz="2800" dirty="0" err="1"/>
              <a:t>como</a:t>
            </a:r>
            <a:r>
              <a:rPr lang="en-GB" sz="2800" dirty="0"/>
              <a:t> é que </a:t>
            </a:r>
            <a:r>
              <a:rPr lang="en-GB" sz="2800" dirty="0" err="1"/>
              <a:t>persiste</a:t>
            </a:r>
            <a:r>
              <a:rPr lang="en-GB" sz="2800" dirty="0"/>
              <a:t> um </a:t>
            </a:r>
            <a:r>
              <a:rPr lang="en-GB" sz="2800" dirty="0" err="1"/>
              <a:t>problema</a:t>
            </a:r>
            <a:r>
              <a:rPr lang="en-GB" sz="2800" dirty="0"/>
              <a:t> </a:t>
            </a:r>
            <a:r>
              <a:rPr lang="en-GB" sz="2800" dirty="0" err="1"/>
              <a:t>na</a:t>
            </a:r>
            <a:r>
              <a:rPr lang="en-GB" sz="2800" dirty="0"/>
              <a:t> </a:t>
            </a:r>
            <a:r>
              <a:rPr lang="en-GB" sz="2800" dirty="0" err="1"/>
              <a:t>provisão</a:t>
            </a:r>
            <a:r>
              <a:rPr lang="en-GB" sz="2800" dirty="0"/>
              <a:t> de um </a:t>
            </a:r>
            <a:r>
              <a:rPr lang="en-GB" sz="2800" dirty="0" err="1"/>
              <a:t>serviço</a:t>
            </a:r>
            <a:r>
              <a:rPr lang="en-GB" sz="2800" dirty="0"/>
              <a:t> </a:t>
            </a:r>
            <a:r>
              <a:rPr lang="en-GB" sz="2800" dirty="0" err="1"/>
              <a:t>específico</a:t>
            </a:r>
            <a:r>
              <a:rPr lang="en-GB" sz="2800" dirty="0"/>
              <a:t> </a:t>
            </a:r>
            <a:r>
              <a:rPr lang="en-GB" sz="2800" dirty="0" err="1"/>
              <a:t>necessário</a:t>
            </a:r>
            <a:r>
              <a:rPr lang="en-GB" sz="2800" dirty="0"/>
              <a:t> para o </a:t>
            </a:r>
            <a:r>
              <a:rPr lang="en-GB" sz="2800" dirty="0" err="1"/>
              <a:t>bem</a:t>
            </a:r>
            <a:r>
              <a:rPr lang="en-GB" sz="2800" dirty="0"/>
              <a:t> </a:t>
            </a:r>
            <a:r>
              <a:rPr lang="en-GB" sz="2800" dirty="0" err="1"/>
              <a:t>comum</a:t>
            </a:r>
            <a:r>
              <a:rPr lang="en-GB" sz="2800" dirty="0"/>
              <a:t> (ex: </a:t>
            </a:r>
            <a:r>
              <a:rPr lang="en-GB" sz="2800" i="1" dirty="0" err="1"/>
              <a:t>financiamento</a:t>
            </a:r>
            <a:r>
              <a:rPr lang="en-GB" sz="2800" i="1" dirty="0"/>
              <a:t> das PMEs </a:t>
            </a:r>
            <a:r>
              <a:rPr lang="en-GB" sz="2800" i="1" dirty="0" err="1"/>
              <a:t>em</a:t>
            </a:r>
            <a:r>
              <a:rPr lang="en-GB" sz="2800" i="1" dirty="0"/>
              <a:t> Portugal</a:t>
            </a:r>
            <a:r>
              <a:rPr lang="en-GB" sz="2800" dirty="0"/>
              <a:t>)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72B23-EEAC-463F-AF1A-5ED2BE293D14}" type="slidenum">
              <a:rPr lang="en-GB" smtClean="0"/>
              <a:t>8</a:t>
            </a:fld>
            <a:endParaRPr lang="en-GB"/>
          </a:p>
        </p:txBody>
      </p:sp>
      <p:pic>
        <p:nvPicPr>
          <p:cNvPr id="6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7963" y="195036"/>
            <a:ext cx="1902117" cy="835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7340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/>
              <a:t> 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402336"/>
            <a:ext cx="9509760" cy="6163056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72B23-EEAC-463F-AF1A-5ED2BE293D14}" type="slidenum">
              <a:rPr lang="en-GB" smtClean="0"/>
              <a:t>9</a:t>
            </a:fld>
            <a:endParaRPr lang="en-GB"/>
          </a:p>
        </p:txBody>
      </p:sp>
      <p:pic>
        <p:nvPicPr>
          <p:cNvPr id="6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7963" y="195036"/>
            <a:ext cx="1902117" cy="835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8013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2678</Words>
  <Application>Microsoft Office PowerPoint</Application>
  <PresentationFormat>Ecrã Panorâmico</PresentationFormat>
  <Paragraphs>303</Paragraphs>
  <Slides>47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47</vt:i4>
      </vt:variant>
    </vt:vector>
  </HeadingPairs>
  <TitlesOfParts>
    <vt:vector size="51" baseType="lpstr">
      <vt:lpstr>Arial</vt:lpstr>
      <vt:lpstr>Calibri</vt:lpstr>
      <vt:lpstr>Calibri Light</vt:lpstr>
      <vt:lpstr>Office Theme</vt:lpstr>
      <vt:lpstr>INTRODUÇÃO À ANÁLISE DE ECONOMIA POLíTICA (AEP)</vt:lpstr>
      <vt:lpstr> ANÁLISE DE ECONOMIA POLÍTICA (AEP)</vt:lpstr>
      <vt:lpstr> ANÁLISE DE ECONOMIA POLÍTICA (AEP)</vt:lpstr>
      <vt:lpstr> AEP: PROBLEMATIZAR</vt:lpstr>
      <vt:lpstr> AEP: IDENTIFICAR (1)</vt:lpstr>
      <vt:lpstr> AEP: IDENTIFICAR (2)</vt:lpstr>
      <vt:lpstr> AEP: TIPOLOGIA (1)</vt:lpstr>
      <vt:lpstr> AEP : TIPOLOGIA (2)</vt:lpstr>
      <vt:lpstr> </vt:lpstr>
      <vt:lpstr> AEP: METODOLOGIAS (1)</vt:lpstr>
      <vt:lpstr> AEP: METODOLOGIAS (2)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HUDSON &amp; LEFTWICH (2014)</vt:lpstr>
      <vt:lpstr>HUDSON &amp; LEFTWICH (2014)</vt:lpstr>
      <vt:lpstr>Apresentação do PowerPoint</vt:lpstr>
      <vt:lpstr>Apresentação do PowerPoint</vt:lpstr>
      <vt:lpstr>HUDSON &amp; LEFTWICH (2014)</vt:lpstr>
      <vt:lpstr>HUDSON &amp; LEFTWICH (2014)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WHY HISTORY IS IMPORTANT TO STUDY DEVELOPMENT POLICY?</dc:title>
  <dc:creator>Luis Mah Silva</dc:creator>
  <cp:lastModifiedBy>Maria Paula Fontoura</cp:lastModifiedBy>
  <cp:revision>252</cp:revision>
  <cp:lastPrinted>2016-03-03T17:59:25Z</cp:lastPrinted>
  <dcterms:created xsi:type="dcterms:W3CDTF">2016-02-23T18:45:00Z</dcterms:created>
  <dcterms:modified xsi:type="dcterms:W3CDTF">2020-03-24T09:10:38Z</dcterms:modified>
</cp:coreProperties>
</file>